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67" r:id="rId3"/>
    <p:sldId id="288" r:id="rId4"/>
    <p:sldId id="272" r:id="rId5"/>
    <p:sldId id="257" r:id="rId6"/>
    <p:sldId id="264" r:id="rId7"/>
    <p:sldId id="286" r:id="rId8"/>
    <p:sldId id="287" r:id="rId9"/>
    <p:sldId id="284" r:id="rId10"/>
    <p:sldId id="259" r:id="rId11"/>
    <p:sldId id="285" r:id="rId12"/>
    <p:sldId id="289" r:id="rId13"/>
    <p:sldId id="279" r:id="rId14"/>
  </p:sldIdLst>
  <p:sldSz cx="9144000" cy="5143500" type="screen16x9"/>
  <p:notesSz cx="6858000" cy="9144000"/>
  <p:embeddedFontLst>
    <p:embeddedFont>
      <p:font typeface="宋体" panose="02010600030101010101" pitchFamily="2" charset="-122"/>
      <p:regular r:id="rId16"/>
    </p:embeddedFont>
    <p:embeddedFont>
      <p:font typeface="Lato" panose="020F0502020204030203" pitchFamily="34" charset="0"/>
      <p:regular r:id="rId17"/>
    </p:embeddedFont>
    <p:embeddedFont>
      <p:font typeface="Lato Hairline" panose="020B0604020202020204" charset="0"/>
      <p:regular r:id="rId18"/>
      <p:bold r:id="rId19"/>
      <p:italic r:id="rId20"/>
      <p:boldItalic r:id="rId21"/>
    </p:embeddedFont>
    <p:embeddedFont>
      <p:font typeface="Lato Light" panose="020B060402020202020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98FA"/>
    <a:srgbClr val="B44605"/>
    <a:srgbClr val="FFC000"/>
    <a:srgbClr val="C0CEE7"/>
    <a:srgbClr val="FC618E"/>
    <a:srgbClr val="F335C5"/>
    <a:srgbClr val="FFFFCC"/>
    <a:srgbClr val="EE2305"/>
    <a:srgbClr val="FD3804"/>
    <a:srgbClr val="00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A0A7E34-5B34-4290-8618-9BF260E07AC2}">
  <a:tblStyle styleId="{5A0A7E34-5B34-4290-8618-9BF260E07AC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189" autoAdjust="0"/>
    <p:restoredTop sz="63249" autoAdjust="0"/>
  </p:normalViewPr>
  <p:slideViewPr>
    <p:cSldViewPr snapToGrid="0">
      <p:cViewPr varScale="1">
        <p:scale>
          <a:sx n="56" d="100"/>
          <a:sy n="56" d="100"/>
        </p:scale>
        <p:origin x="1520" y="68"/>
      </p:cViewPr>
      <p:guideLst/>
    </p:cSldViewPr>
  </p:slideViewPr>
  <p:notesTextViewPr>
    <p:cViewPr>
      <p:scale>
        <a:sx n="150" d="100"/>
        <a:sy n="15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viewProps" Target="viewProps.xml"/></Relationships>
</file>

<file path=ppt/media/image1.jpg>
</file>

<file path=ppt/media/image10.png>
</file>

<file path=ppt/media/image11.jpg>
</file>

<file path=ppt/media/image2.png>
</file>

<file path=ppt/media/image3.jpg>
</file>

<file path=ppt/media/image4.png>
</file>

<file path=ppt/media/image5.jpg>
</file>

<file path=ppt/media/image6.jpg>
</file>

<file path=ppt/media/image7.jp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Spotipy</a:t>
            </a:r>
            <a:r>
              <a:rPr lang="en-US" dirty="0"/>
              <a:t> (the Python wrapper we relied on) does not refresh tokens automatically</a:t>
            </a:r>
          </a:p>
          <a:p>
            <a:r>
              <a:rPr lang="en-US" dirty="0"/>
              <a:t>Web Playback SDK is in ‘Beta’ and not fully functional. Also a crucial endpoint in the Spotify Web API seems to have an unresolved bug (opened this past June on GitHub).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42615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155591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paint_transparent1.png"/>
          <p:cNvPicPr preferRelativeResize="0"/>
          <p:nvPr/>
        </p:nvPicPr>
        <p:blipFill rotWithShape="1">
          <a:blip r:embed="rId3">
            <a:alphaModFix/>
          </a:blip>
          <a:srcRect l="55211"/>
          <a:stretch/>
        </p:blipFill>
        <p:spPr>
          <a:xfrm>
            <a:off x="1" y="0"/>
            <a:ext cx="409567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208125" y="3287225"/>
            <a:ext cx="5250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 descr="paint_transparent4.png"/>
          <p:cNvPicPr preferRelativeResize="0"/>
          <p:nvPr/>
        </p:nvPicPr>
        <p:blipFill rotWithShape="1">
          <a:blip r:embed="rId3">
            <a:alphaModFix/>
          </a:blip>
          <a:srcRect r="49954"/>
          <a:stretch/>
        </p:blipFill>
        <p:spPr>
          <a:xfrm>
            <a:off x="4567925" y="0"/>
            <a:ext cx="4576075" cy="5143524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/>
          <p:nvPr/>
        </p:nvSpPr>
        <p:spPr>
          <a:xfrm>
            <a:off x="0" y="-150"/>
            <a:ext cx="53007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3914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685800" y="4135454"/>
            <a:ext cx="39147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6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457200" y="2211825"/>
            <a:ext cx="2675100" cy="2637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SzPts val="1600"/>
              <a:buChar char="×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2"/>
          </p:nvPr>
        </p:nvSpPr>
        <p:spPr>
          <a:xfrm>
            <a:off x="3293406" y="2211825"/>
            <a:ext cx="2675100" cy="2637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SzPts val="1600"/>
              <a:buChar char="×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7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489775" y="2312475"/>
            <a:ext cx="1831500" cy="2613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×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2415136" y="2312475"/>
            <a:ext cx="1831500" cy="2613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×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3"/>
          </p:nvPr>
        </p:nvSpPr>
        <p:spPr>
          <a:xfrm>
            <a:off x="4340497" y="2312475"/>
            <a:ext cx="1831500" cy="2613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×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8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9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9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ircle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10" descr="paint_transparent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13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0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rectangle">
  <p:cSld name="BLANK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1" descr="paint_transparent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4297650" y="444797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>
                <a:solidFill>
                  <a:srgbClr val="999999"/>
                </a:solidFill>
              </a:defRPr>
            </a:lvl1pPr>
            <a:lvl2pPr lvl="1" algn="ctr" rtl="0">
              <a:buNone/>
              <a:defRPr>
                <a:solidFill>
                  <a:srgbClr val="999999"/>
                </a:solidFill>
              </a:defRPr>
            </a:lvl2pPr>
            <a:lvl3pPr lvl="2" algn="ctr" rtl="0">
              <a:buNone/>
              <a:defRPr>
                <a:solidFill>
                  <a:srgbClr val="999999"/>
                </a:solidFill>
              </a:defRPr>
            </a:lvl3pPr>
            <a:lvl4pPr lvl="3" algn="ctr" rtl="0">
              <a:buNone/>
              <a:defRPr>
                <a:solidFill>
                  <a:srgbClr val="999999"/>
                </a:solidFill>
              </a:defRPr>
            </a:lvl4pPr>
            <a:lvl5pPr lvl="4" algn="ctr" rtl="0">
              <a:buNone/>
              <a:defRPr>
                <a:solidFill>
                  <a:srgbClr val="999999"/>
                </a:solidFill>
              </a:defRPr>
            </a:lvl5pPr>
            <a:lvl6pPr lvl="5" algn="ctr" rtl="0">
              <a:buNone/>
              <a:defRPr>
                <a:solidFill>
                  <a:srgbClr val="999999"/>
                </a:solidFill>
              </a:defRPr>
            </a:lvl6pPr>
            <a:lvl7pPr lvl="6" algn="ctr" rtl="0">
              <a:buNone/>
              <a:defRPr>
                <a:solidFill>
                  <a:srgbClr val="999999"/>
                </a:solidFill>
              </a:defRPr>
            </a:lvl7pPr>
            <a:lvl8pPr lvl="7" algn="ctr" rtl="0">
              <a:buNone/>
              <a:defRPr>
                <a:solidFill>
                  <a:srgbClr val="999999"/>
                </a:solidFill>
              </a:defRPr>
            </a:lvl8pPr>
            <a:lvl9pPr lvl="8" algn="ctr" rtl="0">
              <a:buNone/>
              <a:defRPr>
                <a:solidFill>
                  <a:srgbClr val="999999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CCCCCC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2244400"/>
            <a:ext cx="5511300" cy="26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○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■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●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○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■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lvl="3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lvl="4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lvl="5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>
            <a:spLocks noGrp="1"/>
          </p:cNvSpPr>
          <p:nvPr>
            <p:ph type="ctrTitle" idx="4294967295"/>
          </p:nvPr>
        </p:nvSpPr>
        <p:spPr>
          <a:xfrm>
            <a:off x="1687717" y="2350770"/>
            <a:ext cx="5768975" cy="11588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altLang="zh-CN" dirty="0"/>
            </a:br>
            <a:r>
              <a:rPr lang="en-US" altLang="zh-CN" sz="4000" dirty="0">
                <a:solidFill>
                  <a:schemeClr val="bg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 Music Sharing App</a:t>
            </a:r>
            <a:endParaRPr dirty="0">
              <a:solidFill>
                <a:schemeClr val="bg2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Google Shape;60;p13">
            <a:extLst>
              <a:ext uri="{FF2B5EF4-FFF2-40B4-BE49-F238E27FC236}">
                <a16:creationId xmlns:a16="http://schemas.microsoft.com/office/drawing/2014/main" id="{1792AFA0-60C6-4BBC-B812-388B68AD8BD9}"/>
              </a:ext>
            </a:extLst>
          </p:cNvPr>
          <p:cNvSpPr txBox="1">
            <a:spLocks/>
          </p:cNvSpPr>
          <p:nvPr/>
        </p:nvSpPr>
        <p:spPr>
          <a:xfrm>
            <a:off x="1687717" y="1490515"/>
            <a:ext cx="5768565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algn="ctr"/>
            <a:r>
              <a:rPr lang="en-US" sz="6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Hot</a:t>
            </a:r>
            <a:r>
              <a:rPr lang="en-US" sz="6000" dirty="0"/>
              <a:t> </a:t>
            </a:r>
            <a:r>
              <a:rPr lang="en-US" sz="6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Pot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09F779FE-F914-45F5-B528-04EB24EF1E8D}"/>
              </a:ext>
            </a:extLst>
          </p:cNvPr>
          <p:cNvSpPr txBox="1"/>
          <p:nvPr/>
        </p:nvSpPr>
        <p:spPr>
          <a:xfrm>
            <a:off x="6949440" y="4160520"/>
            <a:ext cx="2194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Lato" panose="020F0502020204030203" pitchFamily="34" charset="0"/>
              </a:rPr>
              <a:t>Team 26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ctrTitle"/>
          </p:nvPr>
        </p:nvSpPr>
        <p:spPr>
          <a:xfrm>
            <a:off x="685799" y="2424223"/>
            <a:ext cx="4176823" cy="161432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Moving on to Next Week</a:t>
            </a:r>
            <a:endParaRPr dirty="0"/>
          </a:p>
        </p:txBody>
      </p:sp>
      <p:sp>
        <p:nvSpPr>
          <p:cNvPr id="83" name="Google Shape;83;p16"/>
          <p:cNvSpPr txBox="1">
            <a:spLocks noGrp="1"/>
          </p:cNvSpPr>
          <p:nvPr>
            <p:ph type="sldNum" idx="4294967295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FFE278A-264F-4889-B8FB-66370C470D5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sp>
        <p:nvSpPr>
          <p:cNvPr id="15" name="Google Shape;112;p20">
            <a:extLst>
              <a:ext uri="{FF2B5EF4-FFF2-40B4-BE49-F238E27FC236}">
                <a16:creationId xmlns:a16="http://schemas.microsoft.com/office/drawing/2014/main" id="{C5C3EA37-087B-4720-92CA-789F0758BC0F}"/>
              </a:ext>
            </a:extLst>
          </p:cNvPr>
          <p:cNvSpPr txBox="1">
            <a:spLocks/>
          </p:cNvSpPr>
          <p:nvPr/>
        </p:nvSpPr>
        <p:spPr>
          <a:xfrm>
            <a:off x="374649" y="334452"/>
            <a:ext cx="5856030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B7B7B7"/>
              </a:buClr>
              <a:buSzPts val="1400"/>
              <a:buFont typeface="Lato Light"/>
              <a:buNone/>
              <a:defRPr sz="14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○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■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●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○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■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indent="0">
              <a:spcBef>
                <a:spcPts val="600"/>
              </a:spcBef>
            </a:pPr>
            <a:r>
              <a:rPr lang="en-US" sz="3600" b="1" dirty="0">
                <a:solidFill>
                  <a:srgbClr val="0070C0"/>
                </a:solidFill>
                <a:latin typeface="Lato Hairline" panose="020B0604020202020204" charset="0"/>
              </a:rPr>
              <a:t>Primary Goal: </a:t>
            </a:r>
          </a:p>
          <a:p>
            <a:pPr marL="0" indent="0">
              <a:spcBef>
                <a:spcPts val="600"/>
              </a:spcBef>
            </a:pPr>
            <a:r>
              <a:rPr lang="en-US" sz="4000" b="1" dirty="0">
                <a:solidFill>
                  <a:srgbClr val="0099FF"/>
                </a:solidFill>
                <a:latin typeface="Lato Hairline" panose="020B0604020202020204" charset="0"/>
              </a:rPr>
              <a:t>Integration</a:t>
            </a:r>
            <a:r>
              <a:rPr lang="en-US" sz="3600" b="1" dirty="0">
                <a:solidFill>
                  <a:srgbClr val="0099FF"/>
                </a:solidFill>
                <a:latin typeface="Lato Hairline" panose="020B0604020202020204" charset="0"/>
              </a:rPr>
              <a:t> of separate parts</a:t>
            </a:r>
          </a:p>
          <a:p>
            <a:pPr marL="0" indent="0">
              <a:spcBef>
                <a:spcPts val="600"/>
              </a:spcBef>
            </a:pPr>
            <a:endParaRPr lang="en-US" sz="3600" dirty="0">
              <a:solidFill>
                <a:srgbClr val="0099FF"/>
              </a:solidFill>
              <a:latin typeface="Lato Hairline" panose="020B0604020202020204" charset="0"/>
            </a:endParaRPr>
          </a:p>
        </p:txBody>
      </p:sp>
      <p:sp>
        <p:nvSpPr>
          <p:cNvPr id="16" name="矩形: 对角圆角 15">
            <a:extLst>
              <a:ext uri="{FF2B5EF4-FFF2-40B4-BE49-F238E27FC236}">
                <a16:creationId xmlns:a16="http://schemas.microsoft.com/office/drawing/2014/main" id="{F7F43D31-C9C1-4AB6-90D1-DF6BB7875A6A}"/>
              </a:ext>
            </a:extLst>
          </p:cNvPr>
          <p:cNvSpPr/>
          <p:nvPr/>
        </p:nvSpPr>
        <p:spPr>
          <a:xfrm>
            <a:off x="252155" y="3449487"/>
            <a:ext cx="1844702" cy="693516"/>
          </a:xfrm>
          <a:prstGeom prst="round2DiagRect">
            <a:avLst/>
          </a:prstGeom>
          <a:solidFill>
            <a:srgbClr val="1598FA"/>
          </a:solidFill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Lato Light" panose="020B0604020202020204" charset="0"/>
              </a:rPr>
              <a:t>D</a:t>
            </a:r>
            <a:r>
              <a:rPr lang="en-US" altLang="zh-CN" dirty="0">
                <a:solidFill>
                  <a:schemeClr val="bg1"/>
                </a:solidFill>
                <a:latin typeface="Lato Light" panose="020B0604020202020204" charset="0"/>
              </a:rPr>
              <a:t>jango Login</a:t>
            </a:r>
            <a:endParaRPr lang="en-US" dirty="0">
              <a:solidFill>
                <a:schemeClr val="bg1"/>
              </a:solidFill>
              <a:latin typeface="Lato Light" panose="020B0604020202020204" charset="0"/>
            </a:endParaRPr>
          </a:p>
        </p:txBody>
      </p:sp>
      <p:sp>
        <p:nvSpPr>
          <p:cNvPr id="17" name="矩形: 对角圆角 16">
            <a:extLst>
              <a:ext uri="{FF2B5EF4-FFF2-40B4-BE49-F238E27FC236}">
                <a16:creationId xmlns:a16="http://schemas.microsoft.com/office/drawing/2014/main" id="{01269C7D-4FA6-4F81-86A0-4F7FEF931FC7}"/>
              </a:ext>
            </a:extLst>
          </p:cNvPr>
          <p:cNvSpPr/>
          <p:nvPr/>
        </p:nvSpPr>
        <p:spPr>
          <a:xfrm>
            <a:off x="252155" y="2571750"/>
            <a:ext cx="1844702" cy="693516"/>
          </a:xfrm>
          <a:prstGeom prst="round2DiagRect">
            <a:avLst/>
          </a:prstGeom>
          <a:solidFill>
            <a:srgbClr val="1598FA"/>
          </a:solidFill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Lato Light" panose="020B0604020202020204" charset="0"/>
              </a:rPr>
              <a:t>Add People to Room</a:t>
            </a:r>
          </a:p>
        </p:txBody>
      </p:sp>
      <p:sp>
        <p:nvSpPr>
          <p:cNvPr id="18" name="矩形: 对角圆角 17">
            <a:extLst>
              <a:ext uri="{FF2B5EF4-FFF2-40B4-BE49-F238E27FC236}">
                <a16:creationId xmlns:a16="http://schemas.microsoft.com/office/drawing/2014/main" id="{B665F9DD-E0C2-4365-B081-6FF72300A7E8}"/>
              </a:ext>
            </a:extLst>
          </p:cNvPr>
          <p:cNvSpPr/>
          <p:nvPr/>
        </p:nvSpPr>
        <p:spPr>
          <a:xfrm>
            <a:off x="2218159" y="3449487"/>
            <a:ext cx="1844702" cy="693516"/>
          </a:xfrm>
          <a:prstGeom prst="round2DiagRect">
            <a:avLst/>
          </a:prstGeom>
          <a:solidFill>
            <a:srgbClr val="1598FA"/>
          </a:solidFill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Lato Light" panose="020B0604020202020204" charset="0"/>
              </a:rPr>
              <a:t>Explore Nearby</a:t>
            </a:r>
          </a:p>
        </p:txBody>
      </p:sp>
      <p:sp>
        <p:nvSpPr>
          <p:cNvPr id="19" name="矩形: 对角圆角 18">
            <a:extLst>
              <a:ext uri="{FF2B5EF4-FFF2-40B4-BE49-F238E27FC236}">
                <a16:creationId xmlns:a16="http://schemas.microsoft.com/office/drawing/2014/main" id="{232C4591-0517-4521-955E-8E23D00A2B17}"/>
              </a:ext>
            </a:extLst>
          </p:cNvPr>
          <p:cNvSpPr/>
          <p:nvPr/>
        </p:nvSpPr>
        <p:spPr>
          <a:xfrm>
            <a:off x="2218159" y="2571750"/>
            <a:ext cx="1844702" cy="693516"/>
          </a:xfrm>
          <a:prstGeom prst="round2DiagRect">
            <a:avLst/>
          </a:prstGeom>
          <a:solidFill>
            <a:srgbClr val="1598FA"/>
          </a:solidFill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Lato Light" panose="020B0604020202020204" charset="0"/>
              </a:rPr>
              <a:t>Search Room by DJ or by Room No.</a:t>
            </a:r>
          </a:p>
        </p:txBody>
      </p:sp>
      <p:sp>
        <p:nvSpPr>
          <p:cNvPr id="20" name="矩形: 剪去对角 19">
            <a:extLst>
              <a:ext uri="{FF2B5EF4-FFF2-40B4-BE49-F238E27FC236}">
                <a16:creationId xmlns:a16="http://schemas.microsoft.com/office/drawing/2014/main" id="{441C3113-D942-45D0-B6BA-9B205EFA60C9}"/>
              </a:ext>
            </a:extLst>
          </p:cNvPr>
          <p:cNvSpPr/>
          <p:nvPr/>
        </p:nvSpPr>
        <p:spPr>
          <a:xfrm>
            <a:off x="4572000" y="3371504"/>
            <a:ext cx="1653872" cy="640080"/>
          </a:xfrm>
          <a:prstGeom prst="snip2DiagRect">
            <a:avLst/>
          </a:prstGeom>
          <a:solidFill>
            <a:srgbClr val="C0CEE7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More Animation</a:t>
            </a:r>
          </a:p>
        </p:txBody>
      </p:sp>
      <p:sp>
        <p:nvSpPr>
          <p:cNvPr id="21" name="矩形: 剪去对角 20">
            <a:extLst>
              <a:ext uri="{FF2B5EF4-FFF2-40B4-BE49-F238E27FC236}">
                <a16:creationId xmlns:a16="http://schemas.microsoft.com/office/drawing/2014/main" id="{275165CC-7041-42B9-A41F-9C5BD6882BA6}"/>
              </a:ext>
            </a:extLst>
          </p:cNvPr>
          <p:cNvSpPr/>
          <p:nvPr/>
        </p:nvSpPr>
        <p:spPr>
          <a:xfrm>
            <a:off x="4572000" y="2571750"/>
            <a:ext cx="1653872" cy="640080"/>
          </a:xfrm>
          <a:prstGeom prst="snip2DiagRect">
            <a:avLst/>
          </a:prstGeom>
          <a:solidFill>
            <a:srgbClr val="C0CEE7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User/Room Setting</a:t>
            </a:r>
          </a:p>
        </p:txBody>
      </p:sp>
      <p:sp>
        <p:nvSpPr>
          <p:cNvPr id="22" name="矩形: 剪去对角 21">
            <a:extLst>
              <a:ext uri="{FF2B5EF4-FFF2-40B4-BE49-F238E27FC236}">
                <a16:creationId xmlns:a16="http://schemas.microsoft.com/office/drawing/2014/main" id="{648E1E73-4036-4BFD-8A01-2836F2634C76}"/>
              </a:ext>
            </a:extLst>
          </p:cNvPr>
          <p:cNvSpPr/>
          <p:nvPr/>
        </p:nvSpPr>
        <p:spPr>
          <a:xfrm>
            <a:off x="4572000" y="4143003"/>
            <a:ext cx="1653872" cy="640080"/>
          </a:xfrm>
          <a:prstGeom prst="snip2DiagRect">
            <a:avLst/>
          </a:prstGeom>
          <a:solidFill>
            <a:srgbClr val="C0CEE7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Add/Block People to Room </a:t>
            </a:r>
          </a:p>
        </p:txBody>
      </p:sp>
      <p:sp>
        <p:nvSpPr>
          <p:cNvPr id="25" name="矩形: 对角圆角 24">
            <a:extLst>
              <a:ext uri="{FF2B5EF4-FFF2-40B4-BE49-F238E27FC236}">
                <a16:creationId xmlns:a16="http://schemas.microsoft.com/office/drawing/2014/main" id="{DB11AAB5-7137-435D-94EE-080AFFF2BA78}"/>
              </a:ext>
            </a:extLst>
          </p:cNvPr>
          <p:cNvSpPr/>
          <p:nvPr/>
        </p:nvSpPr>
        <p:spPr>
          <a:xfrm>
            <a:off x="252155" y="4268315"/>
            <a:ext cx="1844702" cy="693516"/>
          </a:xfrm>
          <a:prstGeom prst="round2DiagRect">
            <a:avLst/>
          </a:prstGeom>
          <a:solidFill>
            <a:srgbClr val="1598FA"/>
          </a:solidFill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Lato Light" panose="020B0604020202020204" charset="0"/>
              </a:rPr>
              <a:t>Vote for the Playlist</a:t>
            </a:r>
          </a:p>
        </p:txBody>
      </p:sp>
      <p:sp>
        <p:nvSpPr>
          <p:cNvPr id="26" name="矩形: 剪去对角 25">
            <a:extLst>
              <a:ext uri="{FF2B5EF4-FFF2-40B4-BE49-F238E27FC236}">
                <a16:creationId xmlns:a16="http://schemas.microsoft.com/office/drawing/2014/main" id="{6AAB44C1-8424-42D9-92A2-AFD22BAB94E4}"/>
              </a:ext>
            </a:extLst>
          </p:cNvPr>
          <p:cNvSpPr/>
          <p:nvPr/>
        </p:nvSpPr>
        <p:spPr>
          <a:xfrm>
            <a:off x="6413715" y="2571750"/>
            <a:ext cx="1653872" cy="640080"/>
          </a:xfrm>
          <a:prstGeom prst="snip2DiagRect">
            <a:avLst/>
          </a:prstGeom>
          <a:solidFill>
            <a:srgbClr val="C0CEE7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Display Lyrics / Album cover</a:t>
            </a:r>
          </a:p>
        </p:txBody>
      </p:sp>
      <p:sp>
        <p:nvSpPr>
          <p:cNvPr id="13" name="矩形: 对角圆角 12">
            <a:extLst>
              <a:ext uri="{FF2B5EF4-FFF2-40B4-BE49-F238E27FC236}">
                <a16:creationId xmlns:a16="http://schemas.microsoft.com/office/drawing/2014/main" id="{FEB3B199-3DEB-41A0-AC2B-4B1740F72950}"/>
              </a:ext>
            </a:extLst>
          </p:cNvPr>
          <p:cNvSpPr/>
          <p:nvPr/>
        </p:nvSpPr>
        <p:spPr>
          <a:xfrm>
            <a:off x="2218159" y="4294467"/>
            <a:ext cx="1844702" cy="693516"/>
          </a:xfrm>
          <a:prstGeom prst="round2DiagRect">
            <a:avLst/>
          </a:prstGeom>
          <a:solidFill>
            <a:srgbClr val="1598FA"/>
          </a:solidFill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Lato Light" panose="020B0604020202020204" charset="0"/>
              </a:rPr>
              <a:t>Play the Playlist in  order</a:t>
            </a:r>
          </a:p>
        </p:txBody>
      </p:sp>
    </p:spTree>
    <p:extLst>
      <p:ext uri="{BB962C8B-B14F-4D97-AF65-F5344CB8AC3E}">
        <p14:creationId xmlns:p14="http://schemas.microsoft.com/office/powerpoint/2010/main" val="37716204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6C173142-54D2-47A3-B4D7-9088B061D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143050"/>
            <a:ext cx="5511300" cy="857400"/>
          </a:xfrm>
        </p:spPr>
        <p:txBody>
          <a:bodyPr/>
          <a:lstStyle/>
          <a:p>
            <a:r>
              <a:rPr lang="en-US" sz="2800" b="1" dirty="0"/>
              <a:t>Summary: </a:t>
            </a:r>
            <a:br>
              <a:rPr lang="en-US" sz="2800" dirty="0"/>
            </a:br>
            <a:r>
              <a:rPr lang="en-US" sz="2800" dirty="0"/>
              <a:t>we are Team 26,</a:t>
            </a:r>
            <a:br>
              <a:rPr lang="en-US" sz="2800" dirty="0"/>
            </a:br>
            <a:r>
              <a:rPr lang="en-US" sz="2800" dirty="0"/>
              <a:t>Our project: Hot Pot is a Music Sharing App, which supports:</a:t>
            </a:r>
            <a:br>
              <a:rPr lang="en-US" sz="2800" dirty="0"/>
            </a:br>
            <a:endParaRPr lang="en-US" sz="2800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C46EA50-6B79-45B7-A898-CFEF13F50BC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6EFDB98-6220-4806-857C-AFAB5764DADB}"/>
              </a:ext>
            </a:extLst>
          </p:cNvPr>
          <p:cNvSpPr txBox="1"/>
          <p:nvPr/>
        </p:nvSpPr>
        <p:spPr>
          <a:xfrm>
            <a:off x="815340" y="2647868"/>
            <a:ext cx="4747260" cy="18903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</a:rPr>
              <a:t>Create a room and invite people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</a:rPr>
              <a:t>Share Spotify Playlist in real time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</a:rPr>
              <a:t>Connect businesses with Hot Pot rooms so customers can vote for what songs are played</a:t>
            </a:r>
          </a:p>
          <a:p>
            <a:pPr>
              <a:lnSpc>
                <a:spcPct val="150000"/>
              </a:lnSpc>
            </a:pP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  <a:latin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29522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6"/>
          <p:cNvSpPr txBox="1">
            <a:spLocks noGrp="1"/>
          </p:cNvSpPr>
          <p:nvPr>
            <p:ph type="ctrTitle" idx="4294967295"/>
          </p:nvPr>
        </p:nvSpPr>
        <p:spPr>
          <a:xfrm>
            <a:off x="2140050" y="1372195"/>
            <a:ext cx="48639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FFFFFF"/>
                </a:solidFill>
              </a:rPr>
              <a:t>Thanks!</a:t>
            </a:r>
            <a:endParaRPr sz="6000">
              <a:solidFill>
                <a:srgbClr val="FFFFFF"/>
              </a:solidFill>
            </a:endParaRPr>
          </a:p>
        </p:txBody>
      </p:sp>
      <p:sp>
        <p:nvSpPr>
          <p:cNvPr id="251" name="Google Shape;251;p36"/>
          <p:cNvSpPr txBox="1">
            <a:spLocks noGrp="1"/>
          </p:cNvSpPr>
          <p:nvPr>
            <p:ph type="subTitle" idx="4294967295"/>
          </p:nvPr>
        </p:nvSpPr>
        <p:spPr>
          <a:xfrm>
            <a:off x="2140050" y="2571750"/>
            <a:ext cx="48639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rgbClr val="FFFFFF"/>
                </a:solidFill>
              </a:rPr>
              <a:t>Any questions?</a:t>
            </a:r>
            <a:endParaRPr sz="3600" dirty="0">
              <a:solidFill>
                <a:srgbClr val="FFFFFF"/>
              </a:solidFill>
            </a:endParaRPr>
          </a:p>
        </p:txBody>
      </p:sp>
      <p:sp>
        <p:nvSpPr>
          <p:cNvPr id="253" name="Google Shape;253;p36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What is Hot Pot?</a:t>
            </a:r>
            <a:endParaRPr dirty="0"/>
          </a:p>
        </p:txBody>
      </p:sp>
      <p:sp>
        <p:nvSpPr>
          <p:cNvPr id="143" name="Google Shape;143;p24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144" name="Google Shape;144;p24"/>
          <p:cNvSpPr/>
          <p:nvPr/>
        </p:nvSpPr>
        <p:spPr>
          <a:xfrm>
            <a:off x="2194546" y="2382972"/>
            <a:ext cx="2033700" cy="2033700"/>
          </a:xfrm>
          <a:prstGeom prst="ellipse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Share Music Together</a:t>
            </a:r>
            <a:endParaRPr sz="1600" dirty="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45" name="Google Shape;145;p24"/>
          <p:cNvSpPr/>
          <p:nvPr/>
        </p:nvSpPr>
        <p:spPr>
          <a:xfrm>
            <a:off x="457200" y="2382972"/>
            <a:ext cx="2033700" cy="2033700"/>
          </a:xfrm>
          <a:prstGeom prst="ellipse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Multiple Users</a:t>
            </a:r>
            <a:endParaRPr sz="1600" dirty="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46" name="Google Shape;146;p24"/>
          <p:cNvSpPr/>
          <p:nvPr/>
        </p:nvSpPr>
        <p:spPr>
          <a:xfrm>
            <a:off x="3931892" y="2382972"/>
            <a:ext cx="2033700" cy="2033700"/>
          </a:xfrm>
          <a:prstGeom prst="ellipse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Real-time </a:t>
            </a:r>
            <a:endParaRPr sz="1600" dirty="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23484511-613C-469E-9F24-A4D2BE034A6B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8594725" y="4673600"/>
            <a:ext cx="549275" cy="3937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  <p:pic>
        <p:nvPicPr>
          <p:cNvPr id="6" name="My Movie">
            <a:hlinkClick r:id="" action="ppaction://media"/>
            <a:extLst>
              <a:ext uri="{FF2B5EF4-FFF2-40B4-BE49-F238E27FC236}">
                <a16:creationId xmlns:a16="http://schemas.microsoft.com/office/drawing/2014/main" id="{FBBB1420-C471-4838-A2FD-2A1B0A19419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7170" y="346631"/>
            <a:ext cx="7692390" cy="4326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710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54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9"/>
          <p:cNvSpPr txBox="1">
            <a:spLocks noGrp="1"/>
          </p:cNvSpPr>
          <p:nvPr>
            <p:ph type="title"/>
          </p:nvPr>
        </p:nvSpPr>
        <p:spPr>
          <a:xfrm>
            <a:off x="611475" y="49553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Our Schedule</a:t>
            </a:r>
            <a:endParaRPr dirty="0"/>
          </a:p>
        </p:txBody>
      </p:sp>
      <p:sp>
        <p:nvSpPr>
          <p:cNvPr id="191" name="Google Shape;191;p29"/>
          <p:cNvSpPr/>
          <p:nvPr/>
        </p:nvSpPr>
        <p:spPr>
          <a:xfrm>
            <a:off x="611475" y="1607820"/>
            <a:ext cx="1705005" cy="1371600"/>
          </a:xfrm>
          <a:prstGeom prst="homePlate">
            <a:avLst>
              <a:gd name="adj" fmla="val 30129"/>
            </a:avLst>
          </a:prstGeom>
          <a:solidFill>
            <a:srgbClr val="92D0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Spotify API: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Build a functional prototype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92" name="Google Shape;192;p29"/>
          <p:cNvSpPr/>
          <p:nvPr/>
        </p:nvSpPr>
        <p:spPr>
          <a:xfrm>
            <a:off x="2144612" y="1592580"/>
            <a:ext cx="1838439" cy="2883786"/>
          </a:xfrm>
          <a:custGeom>
            <a:avLst/>
            <a:gdLst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552848 w 1851900"/>
              <a:gd name="connsiteY5" fmla="*/ 1434273 h 2868546"/>
              <a:gd name="connsiteX6" fmla="*/ 0 w 1851900"/>
              <a:gd name="connsiteY6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38548 w 1851900"/>
              <a:gd name="connsiteY5" fmla="*/ 1449513 h 2868546"/>
              <a:gd name="connsiteX6" fmla="*/ 0 w 1851900"/>
              <a:gd name="connsiteY6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38548 w 1851900"/>
              <a:gd name="connsiteY5" fmla="*/ 1449513 h 2868546"/>
              <a:gd name="connsiteX6" fmla="*/ 200568 w 1851900"/>
              <a:gd name="connsiteY6" fmla="*/ 678180 h 2868546"/>
              <a:gd name="connsiteX7" fmla="*/ 0 w 1851900"/>
              <a:gd name="connsiteY7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38548 w 1851900"/>
              <a:gd name="connsiteY5" fmla="*/ 1449513 h 2868546"/>
              <a:gd name="connsiteX6" fmla="*/ 596808 w 1851900"/>
              <a:gd name="connsiteY6" fmla="*/ 731520 h 2868546"/>
              <a:gd name="connsiteX7" fmla="*/ 0 w 1851900"/>
              <a:gd name="connsiteY7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171848 w 1851900"/>
              <a:gd name="connsiteY5" fmla="*/ 1434273 h 2868546"/>
              <a:gd name="connsiteX6" fmla="*/ 596808 w 1851900"/>
              <a:gd name="connsiteY6" fmla="*/ 731520 h 2868546"/>
              <a:gd name="connsiteX7" fmla="*/ 0 w 1851900"/>
              <a:gd name="connsiteY7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171848 w 1851900"/>
              <a:gd name="connsiteY5" fmla="*/ 1434273 h 2868546"/>
              <a:gd name="connsiteX6" fmla="*/ 535848 w 1851900"/>
              <a:gd name="connsiteY6" fmla="*/ 701040 h 2868546"/>
              <a:gd name="connsiteX7" fmla="*/ 0 w 1851900"/>
              <a:gd name="connsiteY7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27068 w 1851900"/>
              <a:gd name="connsiteY5" fmla="*/ 1556193 h 2868546"/>
              <a:gd name="connsiteX6" fmla="*/ 535848 w 1851900"/>
              <a:gd name="connsiteY6" fmla="*/ 701040 h 2868546"/>
              <a:gd name="connsiteX7" fmla="*/ 0 w 1851900"/>
              <a:gd name="connsiteY7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82508 w 1851900"/>
              <a:gd name="connsiteY5" fmla="*/ 2095500 h 2868546"/>
              <a:gd name="connsiteX6" fmla="*/ 27068 w 1851900"/>
              <a:gd name="connsiteY6" fmla="*/ 1556193 h 2868546"/>
              <a:gd name="connsiteX7" fmla="*/ 535848 w 1851900"/>
              <a:gd name="connsiteY7" fmla="*/ 701040 h 2868546"/>
              <a:gd name="connsiteX8" fmla="*/ 0 w 1851900"/>
              <a:gd name="connsiteY8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82508 w 1851900"/>
              <a:gd name="connsiteY5" fmla="*/ 2095500 h 2868546"/>
              <a:gd name="connsiteX6" fmla="*/ 27068 w 1851900"/>
              <a:gd name="connsiteY6" fmla="*/ 1556193 h 2868546"/>
              <a:gd name="connsiteX7" fmla="*/ 535848 w 1851900"/>
              <a:gd name="connsiteY7" fmla="*/ 701040 h 2868546"/>
              <a:gd name="connsiteX8" fmla="*/ 0 w 1851900"/>
              <a:gd name="connsiteY8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82508 w 1851900"/>
              <a:gd name="connsiteY5" fmla="*/ 2179320 h 2868546"/>
              <a:gd name="connsiteX6" fmla="*/ 27068 w 1851900"/>
              <a:gd name="connsiteY6" fmla="*/ 1556193 h 2868546"/>
              <a:gd name="connsiteX7" fmla="*/ 535848 w 1851900"/>
              <a:gd name="connsiteY7" fmla="*/ 701040 h 2868546"/>
              <a:gd name="connsiteX8" fmla="*/ 0 w 1851900"/>
              <a:gd name="connsiteY8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82508 w 1851900"/>
              <a:gd name="connsiteY5" fmla="*/ 2179320 h 2868546"/>
              <a:gd name="connsiteX6" fmla="*/ 27068 w 1851900"/>
              <a:gd name="connsiteY6" fmla="*/ 1556193 h 2868546"/>
              <a:gd name="connsiteX7" fmla="*/ 535848 w 1851900"/>
              <a:gd name="connsiteY7" fmla="*/ 701040 h 2868546"/>
              <a:gd name="connsiteX8" fmla="*/ 0 w 1851900"/>
              <a:gd name="connsiteY8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82508 w 1851900"/>
              <a:gd name="connsiteY5" fmla="*/ 2179320 h 2868546"/>
              <a:gd name="connsiteX6" fmla="*/ 27068 w 1851900"/>
              <a:gd name="connsiteY6" fmla="*/ 1556193 h 2868546"/>
              <a:gd name="connsiteX7" fmla="*/ 535848 w 1851900"/>
              <a:gd name="connsiteY7" fmla="*/ 701040 h 2868546"/>
              <a:gd name="connsiteX8" fmla="*/ 0 w 1851900"/>
              <a:gd name="connsiteY8" fmla="*/ 0 h 2868546"/>
              <a:gd name="connsiteX0" fmla="*/ 62853 w 1851900"/>
              <a:gd name="connsiteY0" fmla="*/ 0 h 2876166"/>
              <a:gd name="connsiteX1" fmla="*/ 1299052 w 1851900"/>
              <a:gd name="connsiteY1" fmla="*/ 7620 h 2876166"/>
              <a:gd name="connsiteX2" fmla="*/ 1851900 w 1851900"/>
              <a:gd name="connsiteY2" fmla="*/ 1441893 h 2876166"/>
              <a:gd name="connsiteX3" fmla="*/ 1299052 w 1851900"/>
              <a:gd name="connsiteY3" fmla="*/ 2876166 h 2876166"/>
              <a:gd name="connsiteX4" fmla="*/ 0 w 1851900"/>
              <a:gd name="connsiteY4" fmla="*/ 2876166 h 2876166"/>
              <a:gd name="connsiteX5" fmla="*/ 482508 w 1851900"/>
              <a:gd name="connsiteY5" fmla="*/ 2186940 h 2876166"/>
              <a:gd name="connsiteX6" fmla="*/ 27068 w 1851900"/>
              <a:gd name="connsiteY6" fmla="*/ 1563813 h 2876166"/>
              <a:gd name="connsiteX7" fmla="*/ 535848 w 1851900"/>
              <a:gd name="connsiteY7" fmla="*/ 708660 h 2876166"/>
              <a:gd name="connsiteX8" fmla="*/ 62853 w 1851900"/>
              <a:gd name="connsiteY8" fmla="*/ 0 h 2876166"/>
              <a:gd name="connsiteX0" fmla="*/ 67211 w 1856258"/>
              <a:gd name="connsiteY0" fmla="*/ 0 h 2876166"/>
              <a:gd name="connsiteX1" fmla="*/ 1303410 w 1856258"/>
              <a:gd name="connsiteY1" fmla="*/ 7620 h 2876166"/>
              <a:gd name="connsiteX2" fmla="*/ 1856258 w 1856258"/>
              <a:gd name="connsiteY2" fmla="*/ 1441893 h 2876166"/>
              <a:gd name="connsiteX3" fmla="*/ 1303410 w 1856258"/>
              <a:gd name="connsiteY3" fmla="*/ 2876166 h 2876166"/>
              <a:gd name="connsiteX4" fmla="*/ 4358 w 1856258"/>
              <a:gd name="connsiteY4" fmla="*/ 2876166 h 2876166"/>
              <a:gd name="connsiteX5" fmla="*/ 486866 w 1856258"/>
              <a:gd name="connsiteY5" fmla="*/ 2186940 h 2876166"/>
              <a:gd name="connsiteX6" fmla="*/ 0 w 1856258"/>
              <a:gd name="connsiteY6" fmla="*/ 1487613 h 2876166"/>
              <a:gd name="connsiteX7" fmla="*/ 540206 w 1856258"/>
              <a:gd name="connsiteY7" fmla="*/ 708660 h 2876166"/>
              <a:gd name="connsiteX8" fmla="*/ 67211 w 1856258"/>
              <a:gd name="connsiteY8" fmla="*/ 0 h 2876166"/>
              <a:gd name="connsiteX0" fmla="*/ 67211 w 1856258"/>
              <a:gd name="connsiteY0" fmla="*/ 0 h 2876166"/>
              <a:gd name="connsiteX1" fmla="*/ 1303410 w 1856258"/>
              <a:gd name="connsiteY1" fmla="*/ 7620 h 2876166"/>
              <a:gd name="connsiteX2" fmla="*/ 1856258 w 1856258"/>
              <a:gd name="connsiteY2" fmla="*/ 1441893 h 2876166"/>
              <a:gd name="connsiteX3" fmla="*/ 1303410 w 1856258"/>
              <a:gd name="connsiteY3" fmla="*/ 2876166 h 2876166"/>
              <a:gd name="connsiteX4" fmla="*/ 4358 w 1856258"/>
              <a:gd name="connsiteY4" fmla="*/ 2876166 h 2876166"/>
              <a:gd name="connsiteX5" fmla="*/ 486866 w 1856258"/>
              <a:gd name="connsiteY5" fmla="*/ 2186940 h 2876166"/>
              <a:gd name="connsiteX6" fmla="*/ 0 w 1856258"/>
              <a:gd name="connsiteY6" fmla="*/ 1487613 h 2876166"/>
              <a:gd name="connsiteX7" fmla="*/ 540206 w 1856258"/>
              <a:gd name="connsiteY7" fmla="*/ 708660 h 2876166"/>
              <a:gd name="connsiteX8" fmla="*/ 67211 w 1856258"/>
              <a:gd name="connsiteY8" fmla="*/ 0 h 2876166"/>
              <a:gd name="connsiteX0" fmla="*/ 67211 w 1856258"/>
              <a:gd name="connsiteY0" fmla="*/ 0 h 2876166"/>
              <a:gd name="connsiteX1" fmla="*/ 1303410 w 1856258"/>
              <a:gd name="connsiteY1" fmla="*/ 7620 h 2876166"/>
              <a:gd name="connsiteX2" fmla="*/ 1856258 w 1856258"/>
              <a:gd name="connsiteY2" fmla="*/ 1441893 h 2876166"/>
              <a:gd name="connsiteX3" fmla="*/ 1303410 w 1856258"/>
              <a:gd name="connsiteY3" fmla="*/ 2876166 h 2876166"/>
              <a:gd name="connsiteX4" fmla="*/ 4358 w 1856258"/>
              <a:gd name="connsiteY4" fmla="*/ 2876166 h 2876166"/>
              <a:gd name="connsiteX5" fmla="*/ 447582 w 1856258"/>
              <a:gd name="connsiteY5" fmla="*/ 2141220 h 2876166"/>
              <a:gd name="connsiteX6" fmla="*/ 0 w 1856258"/>
              <a:gd name="connsiteY6" fmla="*/ 1487613 h 2876166"/>
              <a:gd name="connsiteX7" fmla="*/ 540206 w 1856258"/>
              <a:gd name="connsiteY7" fmla="*/ 708660 h 2876166"/>
              <a:gd name="connsiteX8" fmla="*/ 67211 w 1856258"/>
              <a:gd name="connsiteY8" fmla="*/ 0 h 2876166"/>
              <a:gd name="connsiteX0" fmla="*/ 0 w 1875471"/>
              <a:gd name="connsiteY0" fmla="*/ 0 h 2883786"/>
              <a:gd name="connsiteX1" fmla="*/ 1322623 w 1875471"/>
              <a:gd name="connsiteY1" fmla="*/ 15240 h 2883786"/>
              <a:gd name="connsiteX2" fmla="*/ 1875471 w 1875471"/>
              <a:gd name="connsiteY2" fmla="*/ 1449513 h 2883786"/>
              <a:gd name="connsiteX3" fmla="*/ 1322623 w 1875471"/>
              <a:gd name="connsiteY3" fmla="*/ 2883786 h 2883786"/>
              <a:gd name="connsiteX4" fmla="*/ 23571 w 1875471"/>
              <a:gd name="connsiteY4" fmla="*/ 2883786 h 2883786"/>
              <a:gd name="connsiteX5" fmla="*/ 466795 w 1875471"/>
              <a:gd name="connsiteY5" fmla="*/ 2148840 h 2883786"/>
              <a:gd name="connsiteX6" fmla="*/ 19213 w 1875471"/>
              <a:gd name="connsiteY6" fmla="*/ 1495233 h 2883786"/>
              <a:gd name="connsiteX7" fmla="*/ 559419 w 1875471"/>
              <a:gd name="connsiteY7" fmla="*/ 716280 h 2883786"/>
              <a:gd name="connsiteX8" fmla="*/ 0 w 1875471"/>
              <a:gd name="connsiteY8" fmla="*/ 0 h 2883786"/>
              <a:gd name="connsiteX0" fmla="*/ 0 w 1875471"/>
              <a:gd name="connsiteY0" fmla="*/ 0 h 2883786"/>
              <a:gd name="connsiteX1" fmla="*/ 1322623 w 1875471"/>
              <a:gd name="connsiteY1" fmla="*/ 15240 h 2883786"/>
              <a:gd name="connsiteX2" fmla="*/ 1875471 w 1875471"/>
              <a:gd name="connsiteY2" fmla="*/ 1449513 h 2883786"/>
              <a:gd name="connsiteX3" fmla="*/ 1322623 w 1875471"/>
              <a:gd name="connsiteY3" fmla="*/ 2883786 h 2883786"/>
              <a:gd name="connsiteX4" fmla="*/ 23571 w 1875471"/>
              <a:gd name="connsiteY4" fmla="*/ 2883786 h 2883786"/>
              <a:gd name="connsiteX5" fmla="*/ 466795 w 1875471"/>
              <a:gd name="connsiteY5" fmla="*/ 2148840 h 2883786"/>
              <a:gd name="connsiteX6" fmla="*/ 19213 w 1875471"/>
              <a:gd name="connsiteY6" fmla="*/ 1495233 h 2883786"/>
              <a:gd name="connsiteX7" fmla="*/ 449426 w 1875471"/>
              <a:gd name="connsiteY7" fmla="*/ 716280 h 2883786"/>
              <a:gd name="connsiteX8" fmla="*/ 0 w 1875471"/>
              <a:gd name="connsiteY8" fmla="*/ 0 h 2883786"/>
              <a:gd name="connsiteX0" fmla="*/ 20071 w 1895542"/>
              <a:gd name="connsiteY0" fmla="*/ 0 h 2883786"/>
              <a:gd name="connsiteX1" fmla="*/ 1342694 w 1895542"/>
              <a:gd name="connsiteY1" fmla="*/ 15240 h 2883786"/>
              <a:gd name="connsiteX2" fmla="*/ 1895542 w 1895542"/>
              <a:gd name="connsiteY2" fmla="*/ 1449513 h 2883786"/>
              <a:gd name="connsiteX3" fmla="*/ 1342694 w 1895542"/>
              <a:gd name="connsiteY3" fmla="*/ 2883786 h 2883786"/>
              <a:gd name="connsiteX4" fmla="*/ 43642 w 1895542"/>
              <a:gd name="connsiteY4" fmla="*/ 2883786 h 2883786"/>
              <a:gd name="connsiteX5" fmla="*/ 486866 w 1895542"/>
              <a:gd name="connsiteY5" fmla="*/ 2148840 h 2883786"/>
              <a:gd name="connsiteX6" fmla="*/ 0 w 1895542"/>
              <a:gd name="connsiteY6" fmla="*/ 1487613 h 2883786"/>
              <a:gd name="connsiteX7" fmla="*/ 469497 w 1895542"/>
              <a:gd name="connsiteY7" fmla="*/ 716280 h 2883786"/>
              <a:gd name="connsiteX8" fmla="*/ 20071 w 1895542"/>
              <a:gd name="connsiteY8" fmla="*/ 0 h 2883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95542" h="2883786">
                <a:moveTo>
                  <a:pt x="20071" y="0"/>
                </a:moveTo>
                <a:lnTo>
                  <a:pt x="1342694" y="15240"/>
                </a:lnTo>
                <a:lnTo>
                  <a:pt x="1895542" y="1449513"/>
                </a:lnTo>
                <a:lnTo>
                  <a:pt x="1342694" y="2883786"/>
                </a:lnTo>
                <a:lnTo>
                  <a:pt x="43642" y="2883786"/>
                </a:lnTo>
                <a:cubicBezTo>
                  <a:pt x="238098" y="2615944"/>
                  <a:pt x="228563" y="2515742"/>
                  <a:pt x="486866" y="2148840"/>
                </a:cubicBezTo>
                <a:lnTo>
                  <a:pt x="0" y="1487613"/>
                </a:lnTo>
                <a:lnTo>
                  <a:pt x="469497" y="716280"/>
                </a:lnTo>
                <a:lnTo>
                  <a:pt x="20071" y="0"/>
                </a:lnTo>
                <a:close/>
              </a:path>
            </a:pathLst>
          </a:cu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Second Sprint</a:t>
            </a:r>
            <a:endParaRPr dirty="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93" name="Google Shape;193;p29"/>
          <p:cNvSpPr/>
          <p:nvPr/>
        </p:nvSpPr>
        <p:spPr>
          <a:xfrm>
            <a:off x="3797724" y="1607820"/>
            <a:ext cx="1851900" cy="2868546"/>
          </a:xfrm>
          <a:prstGeom prst="chevron">
            <a:avLst>
              <a:gd name="adj" fmla="val 29853"/>
            </a:avLst>
          </a:prstGeom>
          <a:solidFill>
            <a:schemeClr val="bg1"/>
          </a:solidFill>
          <a:ln w="57150">
            <a:solidFill>
              <a:srgbClr val="FFC000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last</a:t>
            </a:r>
            <a:endParaRPr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94" name="Google Shape;194;p29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7" name="Google Shape;191;p29">
            <a:extLst>
              <a:ext uri="{FF2B5EF4-FFF2-40B4-BE49-F238E27FC236}">
                <a16:creationId xmlns:a16="http://schemas.microsoft.com/office/drawing/2014/main" id="{BF1F4CE3-EBC3-4F33-BA30-801F81DC0C21}"/>
              </a:ext>
            </a:extLst>
          </p:cNvPr>
          <p:cNvSpPr/>
          <p:nvPr/>
        </p:nvSpPr>
        <p:spPr>
          <a:xfrm>
            <a:off x="611475" y="3104766"/>
            <a:ext cx="1705005" cy="1371600"/>
          </a:xfrm>
          <a:prstGeom prst="homePlate">
            <a:avLst>
              <a:gd name="adj" fmla="val 30129"/>
            </a:avLst>
          </a:prstGeom>
          <a:solidFill>
            <a:srgbClr val="00B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UI/UX: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Core static pages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15" name="Google Shape;66;p14">
            <a:extLst>
              <a:ext uri="{FF2B5EF4-FFF2-40B4-BE49-F238E27FC236}">
                <a16:creationId xmlns:a16="http://schemas.microsoft.com/office/drawing/2014/main" id="{BC340A81-7DD3-4BB1-A699-539011F99008}"/>
              </a:ext>
            </a:extLst>
          </p:cNvPr>
          <p:cNvSpPr txBox="1">
            <a:spLocks/>
          </p:cNvSpPr>
          <p:nvPr/>
        </p:nvSpPr>
        <p:spPr>
          <a:xfrm>
            <a:off x="4873159" y="941660"/>
            <a:ext cx="2675100" cy="4965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●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1" dirty="0">
                <a:solidFill>
                  <a:srgbClr val="B4460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Front End P</a:t>
            </a:r>
            <a:r>
              <a:rPr lang="en-US" altLang="zh-CN" sz="2000" b="1" dirty="0">
                <a:solidFill>
                  <a:srgbClr val="B4460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ages</a:t>
            </a:r>
            <a:endParaRPr lang="en-US" sz="2000" b="1" dirty="0">
              <a:solidFill>
                <a:srgbClr val="B4460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" name="矩形: 对角圆角 15">
            <a:extLst>
              <a:ext uri="{FF2B5EF4-FFF2-40B4-BE49-F238E27FC236}">
                <a16:creationId xmlns:a16="http://schemas.microsoft.com/office/drawing/2014/main" id="{E1AB31EF-5FE8-49BE-BEB7-0B3DE8EDEA7A}"/>
              </a:ext>
            </a:extLst>
          </p:cNvPr>
          <p:cNvSpPr/>
          <p:nvPr/>
        </p:nvSpPr>
        <p:spPr>
          <a:xfrm>
            <a:off x="453523" y="4130342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Spotify Account Authentication</a:t>
            </a:r>
          </a:p>
        </p:txBody>
      </p:sp>
      <p:sp>
        <p:nvSpPr>
          <p:cNvPr id="17" name="矩形: 对角圆角 16">
            <a:extLst>
              <a:ext uri="{FF2B5EF4-FFF2-40B4-BE49-F238E27FC236}">
                <a16:creationId xmlns:a16="http://schemas.microsoft.com/office/drawing/2014/main" id="{F109D0B0-C625-4478-A16C-5090FBE49145}"/>
              </a:ext>
            </a:extLst>
          </p:cNvPr>
          <p:cNvSpPr/>
          <p:nvPr/>
        </p:nvSpPr>
        <p:spPr>
          <a:xfrm>
            <a:off x="453523" y="3284633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Create a DJ room with empty Playlist</a:t>
            </a:r>
          </a:p>
        </p:txBody>
      </p:sp>
      <p:sp>
        <p:nvSpPr>
          <p:cNvPr id="18" name="矩形: 对角圆角 17">
            <a:extLst>
              <a:ext uri="{FF2B5EF4-FFF2-40B4-BE49-F238E27FC236}">
                <a16:creationId xmlns:a16="http://schemas.microsoft.com/office/drawing/2014/main" id="{BEE47C6E-61C6-4865-9305-BFBBD772D6CA}"/>
              </a:ext>
            </a:extLst>
          </p:cNvPr>
          <p:cNvSpPr/>
          <p:nvPr/>
        </p:nvSpPr>
        <p:spPr>
          <a:xfrm>
            <a:off x="453523" y="2448173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Search songs in Spotify</a:t>
            </a:r>
          </a:p>
        </p:txBody>
      </p:sp>
      <p:sp>
        <p:nvSpPr>
          <p:cNvPr id="19" name="矩形: 对角圆角 18">
            <a:extLst>
              <a:ext uri="{FF2B5EF4-FFF2-40B4-BE49-F238E27FC236}">
                <a16:creationId xmlns:a16="http://schemas.microsoft.com/office/drawing/2014/main" id="{ACFD1EA0-9E41-4F30-9370-F55039BDEEAE}"/>
              </a:ext>
            </a:extLst>
          </p:cNvPr>
          <p:cNvSpPr/>
          <p:nvPr/>
        </p:nvSpPr>
        <p:spPr>
          <a:xfrm>
            <a:off x="2474751" y="4114154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Fetch and show search results</a:t>
            </a:r>
          </a:p>
        </p:txBody>
      </p:sp>
      <p:sp>
        <p:nvSpPr>
          <p:cNvPr id="20" name="矩形: 对角圆角 19">
            <a:extLst>
              <a:ext uri="{FF2B5EF4-FFF2-40B4-BE49-F238E27FC236}">
                <a16:creationId xmlns:a16="http://schemas.microsoft.com/office/drawing/2014/main" id="{3E7E377E-11E7-4CE0-9F91-15D3B702C641}"/>
              </a:ext>
            </a:extLst>
          </p:cNvPr>
          <p:cNvSpPr/>
          <p:nvPr/>
        </p:nvSpPr>
        <p:spPr>
          <a:xfrm>
            <a:off x="2480169" y="3304920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Add the song to Playlist</a:t>
            </a:r>
          </a:p>
        </p:txBody>
      </p:sp>
      <p:sp>
        <p:nvSpPr>
          <p:cNvPr id="21" name="矩形: 对角圆角 20">
            <a:extLst>
              <a:ext uri="{FF2B5EF4-FFF2-40B4-BE49-F238E27FC236}">
                <a16:creationId xmlns:a16="http://schemas.microsoft.com/office/drawing/2014/main" id="{9A564976-D069-497C-8191-FF4B0B7EB2C8}"/>
              </a:ext>
            </a:extLst>
          </p:cNvPr>
          <p:cNvSpPr/>
          <p:nvPr/>
        </p:nvSpPr>
        <p:spPr>
          <a:xfrm>
            <a:off x="2474751" y="2447520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P</a:t>
            </a:r>
            <a:r>
              <a:rPr lang="en-US" altLang="zh-CN" dirty="0">
                <a:solidFill>
                  <a:schemeClr val="tx1"/>
                </a:solidFill>
                <a:latin typeface="Lato Light" panose="020B0604020202020204" charset="0"/>
              </a:rPr>
              <a:t>lay Spotify Music on Web app</a:t>
            </a:r>
            <a:endParaRPr lang="en-US" dirty="0">
              <a:solidFill>
                <a:schemeClr val="tx1"/>
              </a:solidFill>
              <a:latin typeface="Lato Light" panose="020B0604020202020204" charset="0"/>
            </a:endParaRPr>
          </a:p>
        </p:txBody>
      </p:sp>
      <p:sp>
        <p:nvSpPr>
          <p:cNvPr id="22" name="矩形: 对角圆角 21">
            <a:extLst>
              <a:ext uri="{FF2B5EF4-FFF2-40B4-BE49-F238E27FC236}">
                <a16:creationId xmlns:a16="http://schemas.microsoft.com/office/drawing/2014/main" id="{AEBA80E7-A9DE-41C1-9EFE-B662A4A733A7}"/>
              </a:ext>
            </a:extLst>
          </p:cNvPr>
          <p:cNvSpPr/>
          <p:nvPr/>
        </p:nvSpPr>
        <p:spPr>
          <a:xfrm>
            <a:off x="453523" y="1611060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D</a:t>
            </a:r>
            <a:r>
              <a:rPr lang="en-US" altLang="zh-CN" dirty="0">
                <a:solidFill>
                  <a:schemeClr val="tx1"/>
                </a:solidFill>
                <a:latin typeface="Lato Light" panose="020B0604020202020204" charset="0"/>
              </a:rPr>
              <a:t>jango Login</a:t>
            </a:r>
            <a:endParaRPr lang="en-US" dirty="0">
              <a:solidFill>
                <a:schemeClr val="tx1"/>
              </a:solidFill>
              <a:latin typeface="Lato Light" panose="020B0604020202020204" charset="0"/>
            </a:endParaRPr>
          </a:p>
        </p:txBody>
      </p:sp>
      <p:sp>
        <p:nvSpPr>
          <p:cNvPr id="26" name="矩形: 剪去对角 25">
            <a:extLst>
              <a:ext uri="{FF2B5EF4-FFF2-40B4-BE49-F238E27FC236}">
                <a16:creationId xmlns:a16="http://schemas.microsoft.com/office/drawing/2014/main" id="{A125971A-2820-43B7-B70A-310EF24E4058}"/>
              </a:ext>
            </a:extLst>
          </p:cNvPr>
          <p:cNvSpPr/>
          <p:nvPr/>
        </p:nvSpPr>
        <p:spPr>
          <a:xfrm>
            <a:off x="5001370" y="2465683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Home</a:t>
            </a:r>
          </a:p>
        </p:txBody>
      </p:sp>
      <p:sp>
        <p:nvSpPr>
          <p:cNvPr id="27" name="矩形: 剪去对角 26">
            <a:extLst>
              <a:ext uri="{FF2B5EF4-FFF2-40B4-BE49-F238E27FC236}">
                <a16:creationId xmlns:a16="http://schemas.microsoft.com/office/drawing/2014/main" id="{DC4B9672-2E38-409C-ACEC-FECEA355870A}"/>
              </a:ext>
            </a:extLst>
          </p:cNvPr>
          <p:cNvSpPr/>
          <p:nvPr/>
        </p:nvSpPr>
        <p:spPr>
          <a:xfrm>
            <a:off x="5001370" y="3296543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Login</a:t>
            </a:r>
          </a:p>
        </p:txBody>
      </p:sp>
      <p:sp>
        <p:nvSpPr>
          <p:cNvPr id="28" name="矩形: 剪去对角 27">
            <a:extLst>
              <a:ext uri="{FF2B5EF4-FFF2-40B4-BE49-F238E27FC236}">
                <a16:creationId xmlns:a16="http://schemas.microsoft.com/office/drawing/2014/main" id="{E7CE62F3-CD70-442C-B140-AEA015860090}"/>
              </a:ext>
            </a:extLst>
          </p:cNvPr>
          <p:cNvSpPr/>
          <p:nvPr/>
        </p:nvSpPr>
        <p:spPr>
          <a:xfrm>
            <a:off x="5001370" y="4130342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</a:t>
            </a:r>
            <a:r>
              <a:rPr lang="en-US" altLang="zh-CN" dirty="0">
                <a:solidFill>
                  <a:schemeClr val="tx1"/>
                </a:solidFill>
              </a:rPr>
              <a:t>xplore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9" name="矩形: 剪去对角 28">
            <a:extLst>
              <a:ext uri="{FF2B5EF4-FFF2-40B4-BE49-F238E27FC236}">
                <a16:creationId xmlns:a16="http://schemas.microsoft.com/office/drawing/2014/main" id="{9A4649B4-F0C0-4265-9FAB-84B2D3532254}"/>
              </a:ext>
            </a:extLst>
          </p:cNvPr>
          <p:cNvSpPr/>
          <p:nvPr/>
        </p:nvSpPr>
        <p:spPr>
          <a:xfrm>
            <a:off x="6903493" y="2465683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Create a Room</a:t>
            </a:r>
          </a:p>
        </p:txBody>
      </p:sp>
      <p:sp>
        <p:nvSpPr>
          <p:cNvPr id="30" name="矩形: 剪去对角 29">
            <a:extLst>
              <a:ext uri="{FF2B5EF4-FFF2-40B4-BE49-F238E27FC236}">
                <a16:creationId xmlns:a16="http://schemas.microsoft.com/office/drawing/2014/main" id="{07994108-6C85-4DDD-856F-882C71F781B7}"/>
              </a:ext>
            </a:extLst>
          </p:cNvPr>
          <p:cNvSpPr/>
          <p:nvPr/>
        </p:nvSpPr>
        <p:spPr>
          <a:xfrm>
            <a:off x="6903493" y="3297287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Room</a:t>
            </a:r>
          </a:p>
        </p:txBody>
      </p:sp>
      <p:sp>
        <p:nvSpPr>
          <p:cNvPr id="32" name="矩形: 剪去对角 31">
            <a:extLst>
              <a:ext uri="{FF2B5EF4-FFF2-40B4-BE49-F238E27FC236}">
                <a16:creationId xmlns:a16="http://schemas.microsoft.com/office/drawing/2014/main" id="{F1094D05-B7A7-4DFB-9173-D0611D2516F1}"/>
              </a:ext>
            </a:extLst>
          </p:cNvPr>
          <p:cNvSpPr/>
          <p:nvPr/>
        </p:nvSpPr>
        <p:spPr>
          <a:xfrm>
            <a:off x="5001370" y="1631884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User/Room Setting</a:t>
            </a:r>
          </a:p>
        </p:txBody>
      </p: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DA81F77A-FE04-4ACF-80B7-2C61BFF60E4C}"/>
              </a:ext>
            </a:extLst>
          </p:cNvPr>
          <p:cNvCxnSpPr>
            <a:cxnSpLocks/>
          </p:cNvCxnSpPr>
          <p:nvPr/>
        </p:nvCxnSpPr>
        <p:spPr>
          <a:xfrm flipH="1">
            <a:off x="4530406" y="1040524"/>
            <a:ext cx="9627" cy="3917389"/>
          </a:xfrm>
          <a:prstGeom prst="line">
            <a:avLst/>
          </a:prstGeom>
          <a:ln w="38100">
            <a:solidFill>
              <a:schemeClr val="tx2">
                <a:lumMod val="10000"/>
              </a:schemeClr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Google Shape;66;p14">
            <a:extLst>
              <a:ext uri="{FF2B5EF4-FFF2-40B4-BE49-F238E27FC236}">
                <a16:creationId xmlns:a16="http://schemas.microsoft.com/office/drawing/2014/main" id="{549DB227-EF96-44FB-9D5C-6D4862EEA0D1}"/>
              </a:ext>
            </a:extLst>
          </p:cNvPr>
          <p:cNvSpPr txBox="1">
            <a:spLocks/>
          </p:cNvSpPr>
          <p:nvPr/>
        </p:nvSpPr>
        <p:spPr>
          <a:xfrm>
            <a:off x="412280" y="941659"/>
            <a:ext cx="2675100" cy="4965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●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b="1" dirty="0">
                <a:solidFill>
                  <a:srgbClr val="B4460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</a:t>
            </a:r>
            <a:r>
              <a:rPr lang="en-US" altLang="zh-CN" sz="1800" b="1" dirty="0">
                <a:solidFill>
                  <a:srgbClr val="B4460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potify </a:t>
            </a:r>
            <a:r>
              <a:rPr lang="en-US" altLang="zh-CN" sz="2000" b="1" dirty="0">
                <a:solidFill>
                  <a:srgbClr val="B4460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API</a:t>
            </a:r>
            <a:r>
              <a:rPr lang="en-US" altLang="zh-CN" sz="1800" b="1" dirty="0">
                <a:solidFill>
                  <a:srgbClr val="B4460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Back End</a:t>
            </a:r>
            <a:endParaRPr lang="en-US" sz="1800" b="1" dirty="0">
              <a:solidFill>
                <a:srgbClr val="B4460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8" name="矩形: 剪去对角 37">
            <a:extLst>
              <a:ext uri="{FF2B5EF4-FFF2-40B4-BE49-F238E27FC236}">
                <a16:creationId xmlns:a16="http://schemas.microsoft.com/office/drawing/2014/main" id="{4DD9A7F4-BF35-418C-A89F-93070525C8F5}"/>
              </a:ext>
            </a:extLst>
          </p:cNvPr>
          <p:cNvSpPr/>
          <p:nvPr/>
        </p:nvSpPr>
        <p:spPr>
          <a:xfrm>
            <a:off x="6903493" y="4114154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Register</a:t>
            </a:r>
          </a:p>
        </p:txBody>
      </p:sp>
      <p:sp>
        <p:nvSpPr>
          <p:cNvPr id="40" name="Google Shape;190;p29">
            <a:extLst>
              <a:ext uri="{FF2B5EF4-FFF2-40B4-BE49-F238E27FC236}">
                <a16:creationId xmlns:a16="http://schemas.microsoft.com/office/drawing/2014/main" id="{1233E068-EC09-4F76-B2CB-7CD591F0F0D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2279" y="183124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aimed for</a:t>
            </a: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20;p21">
            <a:extLst>
              <a:ext uri="{FF2B5EF4-FFF2-40B4-BE49-F238E27FC236}">
                <a16:creationId xmlns:a16="http://schemas.microsoft.com/office/drawing/2014/main" id="{FDAF7CCE-706B-4140-9491-84AE12D6BAF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</a:t>
            </a:r>
            <a:endParaRPr dirty="0"/>
          </a:p>
        </p:txBody>
      </p:sp>
      <p:sp>
        <p:nvSpPr>
          <p:cNvPr id="124" name="Google Shape;124;p2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44" name="Google Shape;67;p14">
            <a:extLst>
              <a:ext uri="{FF2B5EF4-FFF2-40B4-BE49-F238E27FC236}">
                <a16:creationId xmlns:a16="http://schemas.microsoft.com/office/drawing/2014/main" id="{1A06F291-88A8-4B71-AEA1-75AA33BE40F4}"/>
              </a:ext>
            </a:extLst>
          </p:cNvPr>
          <p:cNvSpPr txBox="1">
            <a:spLocks/>
          </p:cNvSpPr>
          <p:nvPr/>
        </p:nvSpPr>
        <p:spPr>
          <a:xfrm>
            <a:off x="374010" y="1971923"/>
            <a:ext cx="8312790" cy="2985990"/>
          </a:xfrm>
          <a:prstGeom prst="roundRect">
            <a:avLst>
              <a:gd name="adj" fmla="val 3898"/>
            </a:avLst>
          </a:prstGeom>
          <a:gradFill flip="none" rotWithShape="1">
            <a:gsLst>
              <a:gs pos="0">
                <a:schemeClr val="accent6">
                  <a:lumMod val="60000"/>
                  <a:lumOff val="4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rgbClr val="FFFFCC"/>
              </a:gs>
            </a:gsLst>
            <a:lin ang="2700000" scaled="1"/>
            <a:tileRect/>
          </a:gradFill>
          <a:ln>
            <a:solidFill>
              <a:srgbClr val="EE2305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●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b="1" dirty="0"/>
              <a:t>			</a:t>
            </a:r>
          </a:p>
        </p:txBody>
      </p:sp>
      <p:sp>
        <p:nvSpPr>
          <p:cNvPr id="26" name="Google Shape;66;p14">
            <a:extLst>
              <a:ext uri="{FF2B5EF4-FFF2-40B4-BE49-F238E27FC236}">
                <a16:creationId xmlns:a16="http://schemas.microsoft.com/office/drawing/2014/main" id="{A18E7FDD-110B-4BF0-B55E-146EA92F1B69}"/>
              </a:ext>
            </a:extLst>
          </p:cNvPr>
          <p:cNvSpPr txBox="1">
            <a:spLocks/>
          </p:cNvSpPr>
          <p:nvPr/>
        </p:nvSpPr>
        <p:spPr>
          <a:xfrm>
            <a:off x="5062468" y="1977593"/>
            <a:ext cx="2675100" cy="26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●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b="1" dirty="0"/>
              <a:t>Front End</a:t>
            </a:r>
          </a:p>
        </p:txBody>
      </p:sp>
      <p:sp>
        <p:nvSpPr>
          <p:cNvPr id="18" name="矩形: 对角圆角 17">
            <a:extLst>
              <a:ext uri="{FF2B5EF4-FFF2-40B4-BE49-F238E27FC236}">
                <a16:creationId xmlns:a16="http://schemas.microsoft.com/office/drawing/2014/main" id="{992A0A45-E2AE-42EA-A32B-72EC3CF3FF34}"/>
              </a:ext>
            </a:extLst>
          </p:cNvPr>
          <p:cNvSpPr/>
          <p:nvPr/>
        </p:nvSpPr>
        <p:spPr>
          <a:xfrm>
            <a:off x="453523" y="4160148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Spotify Account Authentication</a:t>
            </a:r>
          </a:p>
        </p:txBody>
      </p:sp>
      <p:sp>
        <p:nvSpPr>
          <p:cNvPr id="29" name="矩形: 对角圆角 28">
            <a:extLst>
              <a:ext uri="{FF2B5EF4-FFF2-40B4-BE49-F238E27FC236}">
                <a16:creationId xmlns:a16="http://schemas.microsoft.com/office/drawing/2014/main" id="{217A7452-7C8D-4C4E-8474-CD7215025738}"/>
              </a:ext>
            </a:extLst>
          </p:cNvPr>
          <p:cNvSpPr/>
          <p:nvPr/>
        </p:nvSpPr>
        <p:spPr>
          <a:xfrm>
            <a:off x="453523" y="3284633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Create a DJ room with empty Playlist</a:t>
            </a:r>
          </a:p>
        </p:txBody>
      </p:sp>
      <p:sp>
        <p:nvSpPr>
          <p:cNvPr id="30" name="矩形: 对角圆角 29">
            <a:extLst>
              <a:ext uri="{FF2B5EF4-FFF2-40B4-BE49-F238E27FC236}">
                <a16:creationId xmlns:a16="http://schemas.microsoft.com/office/drawing/2014/main" id="{9A779B23-8748-4D94-A711-5FE15FD98E7D}"/>
              </a:ext>
            </a:extLst>
          </p:cNvPr>
          <p:cNvSpPr/>
          <p:nvPr/>
        </p:nvSpPr>
        <p:spPr>
          <a:xfrm>
            <a:off x="453523" y="2448173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Search songs in Spotify</a:t>
            </a:r>
          </a:p>
        </p:txBody>
      </p:sp>
      <p:sp>
        <p:nvSpPr>
          <p:cNvPr id="31" name="矩形: 对角圆角 30">
            <a:extLst>
              <a:ext uri="{FF2B5EF4-FFF2-40B4-BE49-F238E27FC236}">
                <a16:creationId xmlns:a16="http://schemas.microsoft.com/office/drawing/2014/main" id="{868D57F6-672E-4367-9F02-47EC00B1CF51}"/>
              </a:ext>
            </a:extLst>
          </p:cNvPr>
          <p:cNvSpPr/>
          <p:nvPr/>
        </p:nvSpPr>
        <p:spPr>
          <a:xfrm>
            <a:off x="2474751" y="4114154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Fetch and show search results</a:t>
            </a:r>
          </a:p>
        </p:txBody>
      </p:sp>
      <p:sp>
        <p:nvSpPr>
          <p:cNvPr id="32" name="矩形: 对角圆角 31">
            <a:extLst>
              <a:ext uri="{FF2B5EF4-FFF2-40B4-BE49-F238E27FC236}">
                <a16:creationId xmlns:a16="http://schemas.microsoft.com/office/drawing/2014/main" id="{FCF60EAB-88C2-48C5-8857-231559579A40}"/>
              </a:ext>
            </a:extLst>
          </p:cNvPr>
          <p:cNvSpPr/>
          <p:nvPr/>
        </p:nvSpPr>
        <p:spPr>
          <a:xfrm>
            <a:off x="2480169" y="3304920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Add the song to Playlist</a:t>
            </a:r>
          </a:p>
        </p:txBody>
      </p:sp>
      <p:sp>
        <p:nvSpPr>
          <p:cNvPr id="33" name="矩形: 对角圆角 32">
            <a:extLst>
              <a:ext uri="{FF2B5EF4-FFF2-40B4-BE49-F238E27FC236}">
                <a16:creationId xmlns:a16="http://schemas.microsoft.com/office/drawing/2014/main" id="{84DF3B50-4E29-4449-B6EC-10AD427650EA}"/>
              </a:ext>
            </a:extLst>
          </p:cNvPr>
          <p:cNvSpPr/>
          <p:nvPr/>
        </p:nvSpPr>
        <p:spPr>
          <a:xfrm>
            <a:off x="2474751" y="2447520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P</a:t>
            </a:r>
            <a:r>
              <a:rPr lang="en-US" altLang="zh-CN" dirty="0">
                <a:solidFill>
                  <a:schemeClr val="tx1"/>
                </a:solidFill>
                <a:latin typeface="Lato Light" panose="020B0604020202020204" charset="0"/>
              </a:rPr>
              <a:t>lay Spotify Music on Web app</a:t>
            </a:r>
            <a:endParaRPr lang="en-US" dirty="0">
              <a:solidFill>
                <a:schemeClr val="tx1"/>
              </a:solidFill>
              <a:latin typeface="Lato Light" panose="020B0604020202020204" charset="0"/>
            </a:endParaRPr>
          </a:p>
        </p:txBody>
      </p:sp>
      <p:sp>
        <p:nvSpPr>
          <p:cNvPr id="47" name="矩形: 对角圆角 46">
            <a:extLst>
              <a:ext uri="{FF2B5EF4-FFF2-40B4-BE49-F238E27FC236}">
                <a16:creationId xmlns:a16="http://schemas.microsoft.com/office/drawing/2014/main" id="{9A8C38A9-7F87-4FE9-81C5-57A7F6BA2E89}"/>
              </a:ext>
            </a:extLst>
          </p:cNvPr>
          <p:cNvSpPr/>
          <p:nvPr/>
        </p:nvSpPr>
        <p:spPr>
          <a:xfrm>
            <a:off x="453523" y="1135463"/>
            <a:ext cx="1844702" cy="693516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Lato Light" panose="020B0604020202020204" charset="0"/>
              </a:rPr>
              <a:t>D</a:t>
            </a:r>
            <a:r>
              <a:rPr lang="en-US" altLang="zh-CN" dirty="0">
                <a:solidFill>
                  <a:schemeClr val="bg1"/>
                </a:solidFill>
                <a:latin typeface="Lato Light" panose="020B0604020202020204" charset="0"/>
              </a:rPr>
              <a:t>jango Login</a:t>
            </a:r>
            <a:endParaRPr lang="en-US" dirty="0">
              <a:solidFill>
                <a:schemeClr val="bg1"/>
              </a:solidFill>
              <a:latin typeface="Lato Light" panose="020B0604020202020204" charset="0"/>
            </a:endParaRPr>
          </a:p>
        </p:txBody>
      </p:sp>
      <p:sp>
        <p:nvSpPr>
          <p:cNvPr id="39" name="矩形: 剪去对角 38">
            <a:extLst>
              <a:ext uri="{FF2B5EF4-FFF2-40B4-BE49-F238E27FC236}">
                <a16:creationId xmlns:a16="http://schemas.microsoft.com/office/drawing/2014/main" id="{5A406B1C-A7CD-4D6E-B70A-6D089449ED1A}"/>
              </a:ext>
            </a:extLst>
          </p:cNvPr>
          <p:cNvSpPr/>
          <p:nvPr/>
        </p:nvSpPr>
        <p:spPr>
          <a:xfrm>
            <a:off x="5001370" y="2465683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Home</a:t>
            </a:r>
          </a:p>
        </p:txBody>
      </p:sp>
      <p:sp>
        <p:nvSpPr>
          <p:cNvPr id="52" name="矩形: 剪去对角 51">
            <a:extLst>
              <a:ext uri="{FF2B5EF4-FFF2-40B4-BE49-F238E27FC236}">
                <a16:creationId xmlns:a16="http://schemas.microsoft.com/office/drawing/2014/main" id="{A995E754-CA64-4788-8D59-BB8CD2813677}"/>
              </a:ext>
            </a:extLst>
          </p:cNvPr>
          <p:cNvSpPr/>
          <p:nvPr/>
        </p:nvSpPr>
        <p:spPr>
          <a:xfrm>
            <a:off x="5001370" y="3296543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Login</a:t>
            </a:r>
          </a:p>
        </p:txBody>
      </p:sp>
      <p:sp>
        <p:nvSpPr>
          <p:cNvPr id="53" name="矩形: 剪去对角 52">
            <a:extLst>
              <a:ext uri="{FF2B5EF4-FFF2-40B4-BE49-F238E27FC236}">
                <a16:creationId xmlns:a16="http://schemas.microsoft.com/office/drawing/2014/main" id="{ED4AA601-12B5-4A91-8096-333294B6FCAC}"/>
              </a:ext>
            </a:extLst>
          </p:cNvPr>
          <p:cNvSpPr/>
          <p:nvPr/>
        </p:nvSpPr>
        <p:spPr>
          <a:xfrm>
            <a:off x="5001370" y="4130342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</a:t>
            </a:r>
            <a:r>
              <a:rPr lang="en-US" altLang="zh-CN" dirty="0">
                <a:solidFill>
                  <a:schemeClr val="tx1"/>
                </a:solidFill>
              </a:rPr>
              <a:t>xplore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4" name="矩形: 剪去对角 53">
            <a:extLst>
              <a:ext uri="{FF2B5EF4-FFF2-40B4-BE49-F238E27FC236}">
                <a16:creationId xmlns:a16="http://schemas.microsoft.com/office/drawing/2014/main" id="{015A5561-4625-4E86-ADF4-3255343295BC}"/>
              </a:ext>
            </a:extLst>
          </p:cNvPr>
          <p:cNvSpPr/>
          <p:nvPr/>
        </p:nvSpPr>
        <p:spPr>
          <a:xfrm>
            <a:off x="6903493" y="2465683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Create a Room</a:t>
            </a:r>
          </a:p>
        </p:txBody>
      </p:sp>
      <p:sp>
        <p:nvSpPr>
          <p:cNvPr id="55" name="矩形: 剪去对角 54">
            <a:extLst>
              <a:ext uri="{FF2B5EF4-FFF2-40B4-BE49-F238E27FC236}">
                <a16:creationId xmlns:a16="http://schemas.microsoft.com/office/drawing/2014/main" id="{E780083B-5459-4C11-8A6F-2CE3612B73F7}"/>
              </a:ext>
            </a:extLst>
          </p:cNvPr>
          <p:cNvSpPr/>
          <p:nvPr/>
        </p:nvSpPr>
        <p:spPr>
          <a:xfrm>
            <a:off x="6903493" y="3297287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Room</a:t>
            </a:r>
          </a:p>
        </p:txBody>
      </p:sp>
      <p:sp>
        <p:nvSpPr>
          <p:cNvPr id="57" name="矩形: 剪去对角 56">
            <a:extLst>
              <a:ext uri="{FF2B5EF4-FFF2-40B4-BE49-F238E27FC236}">
                <a16:creationId xmlns:a16="http://schemas.microsoft.com/office/drawing/2014/main" id="{4573CB27-A504-46B1-8D37-26587AC3EFC5}"/>
              </a:ext>
            </a:extLst>
          </p:cNvPr>
          <p:cNvSpPr/>
          <p:nvPr/>
        </p:nvSpPr>
        <p:spPr>
          <a:xfrm>
            <a:off x="5001370" y="1155256"/>
            <a:ext cx="1653872" cy="640080"/>
          </a:xfrm>
          <a:prstGeom prst="snip2DiagRect">
            <a:avLst/>
          </a:prstGeom>
          <a:solidFill>
            <a:srgbClr val="C0CEE7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User/Room Setting</a:t>
            </a:r>
          </a:p>
        </p:txBody>
      </p:sp>
      <p:pic>
        <p:nvPicPr>
          <p:cNvPr id="60" name="图片 59">
            <a:extLst>
              <a:ext uri="{FF2B5EF4-FFF2-40B4-BE49-F238E27FC236}">
                <a16:creationId xmlns:a16="http://schemas.microsoft.com/office/drawing/2014/main" id="{79C1782F-2DCE-4D65-8A25-1748C8D709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692210">
            <a:off x="-78113" y="1751484"/>
            <a:ext cx="1546221" cy="746666"/>
          </a:xfrm>
          <a:prstGeom prst="rect">
            <a:avLst/>
          </a:prstGeom>
        </p:spPr>
      </p:pic>
      <p:sp>
        <p:nvSpPr>
          <p:cNvPr id="62" name="Google Shape;66;p14">
            <a:extLst>
              <a:ext uri="{FF2B5EF4-FFF2-40B4-BE49-F238E27FC236}">
                <a16:creationId xmlns:a16="http://schemas.microsoft.com/office/drawing/2014/main" id="{BFB46249-ADC6-4612-9BDC-45D6E9A247FE}"/>
              </a:ext>
            </a:extLst>
          </p:cNvPr>
          <p:cNvSpPr txBox="1">
            <a:spLocks/>
          </p:cNvSpPr>
          <p:nvPr/>
        </p:nvSpPr>
        <p:spPr>
          <a:xfrm>
            <a:off x="3084670" y="1939709"/>
            <a:ext cx="2675100" cy="26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●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b="1" dirty="0"/>
              <a:t>Back End</a:t>
            </a:r>
          </a:p>
        </p:txBody>
      </p:sp>
      <p:sp>
        <p:nvSpPr>
          <p:cNvPr id="63" name="Google Shape;190;p29">
            <a:extLst>
              <a:ext uri="{FF2B5EF4-FFF2-40B4-BE49-F238E27FC236}">
                <a16:creationId xmlns:a16="http://schemas.microsoft.com/office/drawing/2014/main" id="{225B386B-C21F-4F56-A271-1C55243A76D5}"/>
              </a:ext>
            </a:extLst>
          </p:cNvPr>
          <p:cNvSpPr txBox="1">
            <a:spLocks/>
          </p:cNvSpPr>
          <p:nvPr/>
        </p:nvSpPr>
        <p:spPr>
          <a:xfrm>
            <a:off x="374010" y="244210"/>
            <a:ext cx="55113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9pPr>
          </a:lstStyle>
          <a:p>
            <a:r>
              <a:rPr lang="en-US" dirty="0"/>
              <a:t>We accomplished</a:t>
            </a:r>
          </a:p>
        </p:txBody>
      </p:sp>
      <p:cxnSp>
        <p:nvCxnSpPr>
          <p:cNvPr id="64" name="直接连接符 63">
            <a:extLst>
              <a:ext uri="{FF2B5EF4-FFF2-40B4-BE49-F238E27FC236}">
                <a16:creationId xmlns:a16="http://schemas.microsoft.com/office/drawing/2014/main" id="{44A6DAB2-20DB-4AF3-B974-17368AD508E1}"/>
              </a:ext>
            </a:extLst>
          </p:cNvPr>
          <p:cNvCxnSpPr>
            <a:cxnSpLocks/>
          </p:cNvCxnSpPr>
          <p:nvPr/>
        </p:nvCxnSpPr>
        <p:spPr>
          <a:xfrm flipH="1">
            <a:off x="4581725" y="1226111"/>
            <a:ext cx="9627" cy="3917389"/>
          </a:xfrm>
          <a:prstGeom prst="line">
            <a:avLst/>
          </a:prstGeom>
          <a:ln w="38100">
            <a:solidFill>
              <a:schemeClr val="tx2">
                <a:lumMod val="10000"/>
              </a:schemeClr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矩形: 剪去对角 64">
            <a:extLst>
              <a:ext uri="{FF2B5EF4-FFF2-40B4-BE49-F238E27FC236}">
                <a16:creationId xmlns:a16="http://schemas.microsoft.com/office/drawing/2014/main" id="{C6B00999-4F20-46C8-A8F0-7799DF27A230}"/>
              </a:ext>
            </a:extLst>
          </p:cNvPr>
          <p:cNvSpPr/>
          <p:nvPr/>
        </p:nvSpPr>
        <p:spPr>
          <a:xfrm>
            <a:off x="6903493" y="4114154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Register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9625B5-3402-4FA0-AB2A-33A5D983E2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346" y="569748"/>
            <a:ext cx="5936512" cy="857400"/>
          </a:xfrm>
        </p:spPr>
        <p:txBody>
          <a:bodyPr/>
          <a:lstStyle/>
          <a:p>
            <a:r>
              <a:rPr lang="en-US" dirty="0"/>
              <a:t>Problems &amp; Progress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E78B86F-4162-4E9A-9786-22162C7C9D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8346" y="1774503"/>
            <a:ext cx="3220674" cy="2799249"/>
          </a:xfrm>
        </p:spPr>
        <p:txBody>
          <a:bodyPr/>
          <a:lstStyle/>
          <a:p>
            <a:pPr marL="127000" indent="0">
              <a:buNone/>
            </a:pPr>
            <a:r>
              <a:rPr lang="en-US" sz="2000" b="1" dirty="0"/>
              <a:t>Problems </a:t>
            </a:r>
          </a:p>
          <a:p>
            <a:r>
              <a:rPr lang="en-US" sz="1800" dirty="0"/>
              <a:t>- Synchronizing playback across multiple listeners</a:t>
            </a:r>
          </a:p>
          <a:p>
            <a:r>
              <a:rPr lang="en-US" sz="1800" dirty="0"/>
              <a:t>    - Cannot play the song we want to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874866B-BBC5-43B6-AAD9-EF4FB2AB9524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759512" y="1774503"/>
            <a:ext cx="3784288" cy="797247"/>
          </a:xfrm>
        </p:spPr>
        <p:txBody>
          <a:bodyPr/>
          <a:lstStyle/>
          <a:p>
            <a:pPr marL="127000" indent="0">
              <a:buNone/>
            </a:pPr>
            <a:r>
              <a:rPr lang="en-US" sz="2000" b="1" dirty="0"/>
              <a:t>Proposed solutions</a:t>
            </a:r>
          </a:p>
          <a:p>
            <a:r>
              <a:rPr lang="en-US" sz="1800" dirty="0"/>
              <a:t>Sending </a:t>
            </a:r>
            <a:r>
              <a:rPr lang="en-US" sz="1800" dirty="0" err="1"/>
              <a:t>song_id</a:t>
            </a:r>
            <a:r>
              <a:rPr lang="en-US" sz="1800" dirty="0"/>
              <a:t> + offset to each listener so the client can start playback at the right time</a:t>
            </a:r>
          </a:p>
          <a:p>
            <a:r>
              <a:rPr lang="en-US" sz="1800" dirty="0"/>
              <a:t>Possibly pivot to using YouTube API, which has better support</a:t>
            </a: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55119AF-B6BD-4D23-9F7B-E092D92F537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641303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CEE14BC-85A0-4A14-9692-2557BE5C0DB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32F3D18D-08DF-4C9B-98F3-0188FA76F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346" y="569747"/>
            <a:ext cx="5936512" cy="857400"/>
          </a:xfrm>
        </p:spPr>
        <p:txBody>
          <a:bodyPr/>
          <a:lstStyle/>
          <a:p>
            <a:r>
              <a:rPr lang="en-US" dirty="0"/>
              <a:t>Problems &amp; Progress</a:t>
            </a:r>
          </a:p>
        </p:txBody>
      </p:sp>
      <p:sp>
        <p:nvSpPr>
          <p:cNvPr id="7" name="文本占位符 2">
            <a:extLst>
              <a:ext uri="{FF2B5EF4-FFF2-40B4-BE49-F238E27FC236}">
                <a16:creationId xmlns:a16="http://schemas.microsoft.com/office/drawing/2014/main" id="{09FB59D1-C1C9-4F9A-B0B3-4F037253CA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5740" y="1774502"/>
            <a:ext cx="3108960" cy="797247"/>
          </a:xfrm>
        </p:spPr>
        <p:txBody>
          <a:bodyPr/>
          <a:lstStyle/>
          <a:p>
            <a:pPr marL="127000" indent="0">
              <a:buNone/>
            </a:pPr>
            <a:r>
              <a:rPr lang="en-US" sz="2000" b="1" dirty="0"/>
              <a:t>Problem</a:t>
            </a:r>
          </a:p>
          <a:p>
            <a:r>
              <a:rPr lang="en-US" sz="1800" dirty="0"/>
              <a:t> Some parts of Spotify API are in beta and not fully functional...</a:t>
            </a:r>
            <a:br>
              <a:rPr lang="en-US" sz="1800" dirty="0"/>
            </a:br>
            <a:endParaRPr lang="en-US" sz="1800" dirty="0"/>
          </a:p>
        </p:txBody>
      </p:sp>
      <p:sp>
        <p:nvSpPr>
          <p:cNvPr id="8" name="文本占位符 3">
            <a:extLst>
              <a:ext uri="{FF2B5EF4-FFF2-40B4-BE49-F238E27FC236}">
                <a16:creationId xmlns:a16="http://schemas.microsoft.com/office/drawing/2014/main" id="{6CAC7256-B9B1-45C0-AED6-F58BA55B2032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024926" y="1774501"/>
            <a:ext cx="3901654" cy="797247"/>
          </a:xfrm>
        </p:spPr>
        <p:txBody>
          <a:bodyPr/>
          <a:lstStyle/>
          <a:p>
            <a:pPr marL="127000" indent="0">
              <a:buNone/>
            </a:pPr>
            <a:r>
              <a:rPr lang="en-US" sz="1800" b="1" dirty="0"/>
              <a:t>Proposed solution</a:t>
            </a:r>
            <a:endParaRPr lang="en-US" sz="1800" dirty="0"/>
          </a:p>
          <a:p>
            <a:r>
              <a:rPr lang="en-US" sz="1800" dirty="0"/>
              <a:t>Unfortunately, so far we could not find a perfect way to solve this problem. For the next week, we are going to do more research.</a:t>
            </a:r>
          </a:p>
          <a:p>
            <a:r>
              <a:rPr lang="en-US" sz="1800" dirty="0"/>
              <a:t>A back up plan is </a:t>
            </a:r>
            <a:r>
              <a:rPr lang="en-US" sz="1800" dirty="0" err="1"/>
              <a:t>Youtube</a:t>
            </a:r>
            <a:r>
              <a:rPr lang="en-US" sz="1800" dirty="0"/>
              <a:t> API, which has better support and easier </a:t>
            </a:r>
            <a:r>
              <a:rPr lang="en-US" sz="1800" dirty="0" err="1"/>
              <a:t>authentification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4280968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9"/>
          <p:cNvSpPr txBox="1">
            <a:spLocks noGrp="1"/>
          </p:cNvSpPr>
          <p:nvPr>
            <p:ph type="title"/>
          </p:nvPr>
        </p:nvSpPr>
        <p:spPr>
          <a:xfrm>
            <a:off x="611475" y="49553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Our Schedule</a:t>
            </a:r>
            <a:endParaRPr dirty="0"/>
          </a:p>
        </p:txBody>
      </p:sp>
      <p:sp>
        <p:nvSpPr>
          <p:cNvPr id="191" name="Google Shape;191;p29"/>
          <p:cNvSpPr/>
          <p:nvPr/>
        </p:nvSpPr>
        <p:spPr>
          <a:xfrm>
            <a:off x="611475" y="1607820"/>
            <a:ext cx="1705005" cy="1371600"/>
          </a:xfrm>
          <a:prstGeom prst="homePlate">
            <a:avLst>
              <a:gd name="adj" fmla="val 30129"/>
            </a:avLst>
          </a:prstGeom>
          <a:solidFill>
            <a:srgbClr val="92D0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Spotify API: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Build a functional prototype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92" name="Google Shape;192;p29"/>
          <p:cNvSpPr/>
          <p:nvPr/>
        </p:nvSpPr>
        <p:spPr>
          <a:xfrm>
            <a:off x="2144612" y="1592580"/>
            <a:ext cx="1838439" cy="2883786"/>
          </a:xfrm>
          <a:custGeom>
            <a:avLst/>
            <a:gdLst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552848 w 1851900"/>
              <a:gd name="connsiteY5" fmla="*/ 1434273 h 2868546"/>
              <a:gd name="connsiteX6" fmla="*/ 0 w 1851900"/>
              <a:gd name="connsiteY6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38548 w 1851900"/>
              <a:gd name="connsiteY5" fmla="*/ 1449513 h 2868546"/>
              <a:gd name="connsiteX6" fmla="*/ 0 w 1851900"/>
              <a:gd name="connsiteY6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38548 w 1851900"/>
              <a:gd name="connsiteY5" fmla="*/ 1449513 h 2868546"/>
              <a:gd name="connsiteX6" fmla="*/ 200568 w 1851900"/>
              <a:gd name="connsiteY6" fmla="*/ 678180 h 2868546"/>
              <a:gd name="connsiteX7" fmla="*/ 0 w 1851900"/>
              <a:gd name="connsiteY7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38548 w 1851900"/>
              <a:gd name="connsiteY5" fmla="*/ 1449513 h 2868546"/>
              <a:gd name="connsiteX6" fmla="*/ 596808 w 1851900"/>
              <a:gd name="connsiteY6" fmla="*/ 731520 h 2868546"/>
              <a:gd name="connsiteX7" fmla="*/ 0 w 1851900"/>
              <a:gd name="connsiteY7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171848 w 1851900"/>
              <a:gd name="connsiteY5" fmla="*/ 1434273 h 2868546"/>
              <a:gd name="connsiteX6" fmla="*/ 596808 w 1851900"/>
              <a:gd name="connsiteY6" fmla="*/ 731520 h 2868546"/>
              <a:gd name="connsiteX7" fmla="*/ 0 w 1851900"/>
              <a:gd name="connsiteY7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171848 w 1851900"/>
              <a:gd name="connsiteY5" fmla="*/ 1434273 h 2868546"/>
              <a:gd name="connsiteX6" fmla="*/ 535848 w 1851900"/>
              <a:gd name="connsiteY6" fmla="*/ 701040 h 2868546"/>
              <a:gd name="connsiteX7" fmla="*/ 0 w 1851900"/>
              <a:gd name="connsiteY7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27068 w 1851900"/>
              <a:gd name="connsiteY5" fmla="*/ 1556193 h 2868546"/>
              <a:gd name="connsiteX6" fmla="*/ 535848 w 1851900"/>
              <a:gd name="connsiteY6" fmla="*/ 701040 h 2868546"/>
              <a:gd name="connsiteX7" fmla="*/ 0 w 1851900"/>
              <a:gd name="connsiteY7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82508 w 1851900"/>
              <a:gd name="connsiteY5" fmla="*/ 2095500 h 2868546"/>
              <a:gd name="connsiteX6" fmla="*/ 27068 w 1851900"/>
              <a:gd name="connsiteY6" fmla="*/ 1556193 h 2868546"/>
              <a:gd name="connsiteX7" fmla="*/ 535848 w 1851900"/>
              <a:gd name="connsiteY7" fmla="*/ 701040 h 2868546"/>
              <a:gd name="connsiteX8" fmla="*/ 0 w 1851900"/>
              <a:gd name="connsiteY8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82508 w 1851900"/>
              <a:gd name="connsiteY5" fmla="*/ 2095500 h 2868546"/>
              <a:gd name="connsiteX6" fmla="*/ 27068 w 1851900"/>
              <a:gd name="connsiteY6" fmla="*/ 1556193 h 2868546"/>
              <a:gd name="connsiteX7" fmla="*/ 535848 w 1851900"/>
              <a:gd name="connsiteY7" fmla="*/ 701040 h 2868546"/>
              <a:gd name="connsiteX8" fmla="*/ 0 w 1851900"/>
              <a:gd name="connsiteY8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82508 w 1851900"/>
              <a:gd name="connsiteY5" fmla="*/ 2179320 h 2868546"/>
              <a:gd name="connsiteX6" fmla="*/ 27068 w 1851900"/>
              <a:gd name="connsiteY6" fmla="*/ 1556193 h 2868546"/>
              <a:gd name="connsiteX7" fmla="*/ 535848 w 1851900"/>
              <a:gd name="connsiteY7" fmla="*/ 701040 h 2868546"/>
              <a:gd name="connsiteX8" fmla="*/ 0 w 1851900"/>
              <a:gd name="connsiteY8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82508 w 1851900"/>
              <a:gd name="connsiteY5" fmla="*/ 2179320 h 2868546"/>
              <a:gd name="connsiteX6" fmla="*/ 27068 w 1851900"/>
              <a:gd name="connsiteY6" fmla="*/ 1556193 h 2868546"/>
              <a:gd name="connsiteX7" fmla="*/ 535848 w 1851900"/>
              <a:gd name="connsiteY7" fmla="*/ 701040 h 2868546"/>
              <a:gd name="connsiteX8" fmla="*/ 0 w 1851900"/>
              <a:gd name="connsiteY8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82508 w 1851900"/>
              <a:gd name="connsiteY5" fmla="*/ 2179320 h 2868546"/>
              <a:gd name="connsiteX6" fmla="*/ 27068 w 1851900"/>
              <a:gd name="connsiteY6" fmla="*/ 1556193 h 2868546"/>
              <a:gd name="connsiteX7" fmla="*/ 535848 w 1851900"/>
              <a:gd name="connsiteY7" fmla="*/ 701040 h 2868546"/>
              <a:gd name="connsiteX8" fmla="*/ 0 w 1851900"/>
              <a:gd name="connsiteY8" fmla="*/ 0 h 2868546"/>
              <a:gd name="connsiteX0" fmla="*/ 62853 w 1851900"/>
              <a:gd name="connsiteY0" fmla="*/ 0 h 2876166"/>
              <a:gd name="connsiteX1" fmla="*/ 1299052 w 1851900"/>
              <a:gd name="connsiteY1" fmla="*/ 7620 h 2876166"/>
              <a:gd name="connsiteX2" fmla="*/ 1851900 w 1851900"/>
              <a:gd name="connsiteY2" fmla="*/ 1441893 h 2876166"/>
              <a:gd name="connsiteX3" fmla="*/ 1299052 w 1851900"/>
              <a:gd name="connsiteY3" fmla="*/ 2876166 h 2876166"/>
              <a:gd name="connsiteX4" fmla="*/ 0 w 1851900"/>
              <a:gd name="connsiteY4" fmla="*/ 2876166 h 2876166"/>
              <a:gd name="connsiteX5" fmla="*/ 482508 w 1851900"/>
              <a:gd name="connsiteY5" fmla="*/ 2186940 h 2876166"/>
              <a:gd name="connsiteX6" fmla="*/ 27068 w 1851900"/>
              <a:gd name="connsiteY6" fmla="*/ 1563813 h 2876166"/>
              <a:gd name="connsiteX7" fmla="*/ 535848 w 1851900"/>
              <a:gd name="connsiteY7" fmla="*/ 708660 h 2876166"/>
              <a:gd name="connsiteX8" fmla="*/ 62853 w 1851900"/>
              <a:gd name="connsiteY8" fmla="*/ 0 h 2876166"/>
              <a:gd name="connsiteX0" fmla="*/ 67211 w 1856258"/>
              <a:gd name="connsiteY0" fmla="*/ 0 h 2876166"/>
              <a:gd name="connsiteX1" fmla="*/ 1303410 w 1856258"/>
              <a:gd name="connsiteY1" fmla="*/ 7620 h 2876166"/>
              <a:gd name="connsiteX2" fmla="*/ 1856258 w 1856258"/>
              <a:gd name="connsiteY2" fmla="*/ 1441893 h 2876166"/>
              <a:gd name="connsiteX3" fmla="*/ 1303410 w 1856258"/>
              <a:gd name="connsiteY3" fmla="*/ 2876166 h 2876166"/>
              <a:gd name="connsiteX4" fmla="*/ 4358 w 1856258"/>
              <a:gd name="connsiteY4" fmla="*/ 2876166 h 2876166"/>
              <a:gd name="connsiteX5" fmla="*/ 486866 w 1856258"/>
              <a:gd name="connsiteY5" fmla="*/ 2186940 h 2876166"/>
              <a:gd name="connsiteX6" fmla="*/ 0 w 1856258"/>
              <a:gd name="connsiteY6" fmla="*/ 1487613 h 2876166"/>
              <a:gd name="connsiteX7" fmla="*/ 540206 w 1856258"/>
              <a:gd name="connsiteY7" fmla="*/ 708660 h 2876166"/>
              <a:gd name="connsiteX8" fmla="*/ 67211 w 1856258"/>
              <a:gd name="connsiteY8" fmla="*/ 0 h 2876166"/>
              <a:gd name="connsiteX0" fmla="*/ 67211 w 1856258"/>
              <a:gd name="connsiteY0" fmla="*/ 0 h 2876166"/>
              <a:gd name="connsiteX1" fmla="*/ 1303410 w 1856258"/>
              <a:gd name="connsiteY1" fmla="*/ 7620 h 2876166"/>
              <a:gd name="connsiteX2" fmla="*/ 1856258 w 1856258"/>
              <a:gd name="connsiteY2" fmla="*/ 1441893 h 2876166"/>
              <a:gd name="connsiteX3" fmla="*/ 1303410 w 1856258"/>
              <a:gd name="connsiteY3" fmla="*/ 2876166 h 2876166"/>
              <a:gd name="connsiteX4" fmla="*/ 4358 w 1856258"/>
              <a:gd name="connsiteY4" fmla="*/ 2876166 h 2876166"/>
              <a:gd name="connsiteX5" fmla="*/ 486866 w 1856258"/>
              <a:gd name="connsiteY5" fmla="*/ 2186940 h 2876166"/>
              <a:gd name="connsiteX6" fmla="*/ 0 w 1856258"/>
              <a:gd name="connsiteY6" fmla="*/ 1487613 h 2876166"/>
              <a:gd name="connsiteX7" fmla="*/ 540206 w 1856258"/>
              <a:gd name="connsiteY7" fmla="*/ 708660 h 2876166"/>
              <a:gd name="connsiteX8" fmla="*/ 67211 w 1856258"/>
              <a:gd name="connsiteY8" fmla="*/ 0 h 2876166"/>
              <a:gd name="connsiteX0" fmla="*/ 67211 w 1856258"/>
              <a:gd name="connsiteY0" fmla="*/ 0 h 2876166"/>
              <a:gd name="connsiteX1" fmla="*/ 1303410 w 1856258"/>
              <a:gd name="connsiteY1" fmla="*/ 7620 h 2876166"/>
              <a:gd name="connsiteX2" fmla="*/ 1856258 w 1856258"/>
              <a:gd name="connsiteY2" fmla="*/ 1441893 h 2876166"/>
              <a:gd name="connsiteX3" fmla="*/ 1303410 w 1856258"/>
              <a:gd name="connsiteY3" fmla="*/ 2876166 h 2876166"/>
              <a:gd name="connsiteX4" fmla="*/ 4358 w 1856258"/>
              <a:gd name="connsiteY4" fmla="*/ 2876166 h 2876166"/>
              <a:gd name="connsiteX5" fmla="*/ 447582 w 1856258"/>
              <a:gd name="connsiteY5" fmla="*/ 2141220 h 2876166"/>
              <a:gd name="connsiteX6" fmla="*/ 0 w 1856258"/>
              <a:gd name="connsiteY6" fmla="*/ 1487613 h 2876166"/>
              <a:gd name="connsiteX7" fmla="*/ 540206 w 1856258"/>
              <a:gd name="connsiteY7" fmla="*/ 708660 h 2876166"/>
              <a:gd name="connsiteX8" fmla="*/ 67211 w 1856258"/>
              <a:gd name="connsiteY8" fmla="*/ 0 h 2876166"/>
              <a:gd name="connsiteX0" fmla="*/ 0 w 1875471"/>
              <a:gd name="connsiteY0" fmla="*/ 0 h 2883786"/>
              <a:gd name="connsiteX1" fmla="*/ 1322623 w 1875471"/>
              <a:gd name="connsiteY1" fmla="*/ 15240 h 2883786"/>
              <a:gd name="connsiteX2" fmla="*/ 1875471 w 1875471"/>
              <a:gd name="connsiteY2" fmla="*/ 1449513 h 2883786"/>
              <a:gd name="connsiteX3" fmla="*/ 1322623 w 1875471"/>
              <a:gd name="connsiteY3" fmla="*/ 2883786 h 2883786"/>
              <a:gd name="connsiteX4" fmla="*/ 23571 w 1875471"/>
              <a:gd name="connsiteY4" fmla="*/ 2883786 h 2883786"/>
              <a:gd name="connsiteX5" fmla="*/ 466795 w 1875471"/>
              <a:gd name="connsiteY5" fmla="*/ 2148840 h 2883786"/>
              <a:gd name="connsiteX6" fmla="*/ 19213 w 1875471"/>
              <a:gd name="connsiteY6" fmla="*/ 1495233 h 2883786"/>
              <a:gd name="connsiteX7" fmla="*/ 559419 w 1875471"/>
              <a:gd name="connsiteY7" fmla="*/ 716280 h 2883786"/>
              <a:gd name="connsiteX8" fmla="*/ 0 w 1875471"/>
              <a:gd name="connsiteY8" fmla="*/ 0 h 2883786"/>
              <a:gd name="connsiteX0" fmla="*/ 0 w 1875471"/>
              <a:gd name="connsiteY0" fmla="*/ 0 h 2883786"/>
              <a:gd name="connsiteX1" fmla="*/ 1322623 w 1875471"/>
              <a:gd name="connsiteY1" fmla="*/ 15240 h 2883786"/>
              <a:gd name="connsiteX2" fmla="*/ 1875471 w 1875471"/>
              <a:gd name="connsiteY2" fmla="*/ 1449513 h 2883786"/>
              <a:gd name="connsiteX3" fmla="*/ 1322623 w 1875471"/>
              <a:gd name="connsiteY3" fmla="*/ 2883786 h 2883786"/>
              <a:gd name="connsiteX4" fmla="*/ 23571 w 1875471"/>
              <a:gd name="connsiteY4" fmla="*/ 2883786 h 2883786"/>
              <a:gd name="connsiteX5" fmla="*/ 466795 w 1875471"/>
              <a:gd name="connsiteY5" fmla="*/ 2148840 h 2883786"/>
              <a:gd name="connsiteX6" fmla="*/ 19213 w 1875471"/>
              <a:gd name="connsiteY6" fmla="*/ 1495233 h 2883786"/>
              <a:gd name="connsiteX7" fmla="*/ 449426 w 1875471"/>
              <a:gd name="connsiteY7" fmla="*/ 716280 h 2883786"/>
              <a:gd name="connsiteX8" fmla="*/ 0 w 1875471"/>
              <a:gd name="connsiteY8" fmla="*/ 0 h 2883786"/>
              <a:gd name="connsiteX0" fmla="*/ 20071 w 1895542"/>
              <a:gd name="connsiteY0" fmla="*/ 0 h 2883786"/>
              <a:gd name="connsiteX1" fmla="*/ 1342694 w 1895542"/>
              <a:gd name="connsiteY1" fmla="*/ 15240 h 2883786"/>
              <a:gd name="connsiteX2" fmla="*/ 1895542 w 1895542"/>
              <a:gd name="connsiteY2" fmla="*/ 1449513 h 2883786"/>
              <a:gd name="connsiteX3" fmla="*/ 1342694 w 1895542"/>
              <a:gd name="connsiteY3" fmla="*/ 2883786 h 2883786"/>
              <a:gd name="connsiteX4" fmla="*/ 43642 w 1895542"/>
              <a:gd name="connsiteY4" fmla="*/ 2883786 h 2883786"/>
              <a:gd name="connsiteX5" fmla="*/ 486866 w 1895542"/>
              <a:gd name="connsiteY5" fmla="*/ 2148840 h 2883786"/>
              <a:gd name="connsiteX6" fmla="*/ 0 w 1895542"/>
              <a:gd name="connsiteY6" fmla="*/ 1487613 h 2883786"/>
              <a:gd name="connsiteX7" fmla="*/ 469497 w 1895542"/>
              <a:gd name="connsiteY7" fmla="*/ 716280 h 2883786"/>
              <a:gd name="connsiteX8" fmla="*/ 20071 w 1895542"/>
              <a:gd name="connsiteY8" fmla="*/ 0 h 2883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95542" h="2883786">
                <a:moveTo>
                  <a:pt x="20071" y="0"/>
                </a:moveTo>
                <a:lnTo>
                  <a:pt x="1342694" y="15240"/>
                </a:lnTo>
                <a:lnTo>
                  <a:pt x="1895542" y="1449513"/>
                </a:lnTo>
                <a:lnTo>
                  <a:pt x="1342694" y="2883786"/>
                </a:lnTo>
                <a:lnTo>
                  <a:pt x="43642" y="2883786"/>
                </a:lnTo>
                <a:cubicBezTo>
                  <a:pt x="238098" y="2615944"/>
                  <a:pt x="228563" y="2515742"/>
                  <a:pt x="486866" y="2148840"/>
                </a:cubicBezTo>
                <a:lnTo>
                  <a:pt x="0" y="1487613"/>
                </a:lnTo>
                <a:lnTo>
                  <a:pt x="469497" y="716280"/>
                </a:lnTo>
                <a:lnTo>
                  <a:pt x="20071" y="0"/>
                </a:lnTo>
                <a:close/>
              </a:path>
            </a:pathLst>
          </a:cu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Second Sprint</a:t>
            </a:r>
            <a:endParaRPr dirty="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93" name="Google Shape;193;p29"/>
          <p:cNvSpPr/>
          <p:nvPr/>
        </p:nvSpPr>
        <p:spPr>
          <a:xfrm>
            <a:off x="3797724" y="1607820"/>
            <a:ext cx="1851900" cy="2868546"/>
          </a:xfrm>
          <a:prstGeom prst="chevron">
            <a:avLst>
              <a:gd name="adj" fmla="val 29853"/>
            </a:avLst>
          </a:prstGeom>
          <a:solidFill>
            <a:schemeClr val="bg1"/>
          </a:solidFill>
          <a:ln w="57150">
            <a:solidFill>
              <a:srgbClr val="FFC000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last</a:t>
            </a:r>
            <a:endParaRPr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94" name="Google Shape;194;p29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7" name="Google Shape;191;p29">
            <a:extLst>
              <a:ext uri="{FF2B5EF4-FFF2-40B4-BE49-F238E27FC236}">
                <a16:creationId xmlns:a16="http://schemas.microsoft.com/office/drawing/2014/main" id="{BF1F4CE3-EBC3-4F33-BA30-801F81DC0C21}"/>
              </a:ext>
            </a:extLst>
          </p:cNvPr>
          <p:cNvSpPr/>
          <p:nvPr/>
        </p:nvSpPr>
        <p:spPr>
          <a:xfrm>
            <a:off x="611475" y="3104766"/>
            <a:ext cx="1705005" cy="1371600"/>
          </a:xfrm>
          <a:prstGeom prst="homePlate">
            <a:avLst>
              <a:gd name="adj" fmla="val 30129"/>
            </a:avLst>
          </a:prstGeom>
          <a:solidFill>
            <a:srgbClr val="00B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UI/UX: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Core static pages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F2B6009-DEE1-4A50-B51E-0D45559215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692210">
            <a:off x="75325" y="1219294"/>
            <a:ext cx="1546221" cy="746666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2BD05EDA-1CC8-402E-B018-1144598760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692210">
            <a:off x="75324" y="2860972"/>
            <a:ext cx="1546221" cy="746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519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Eglamour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249</TotalTime>
  <Words>424</Words>
  <Application>Microsoft Office PowerPoint</Application>
  <PresentationFormat>全屏显示(16:9)</PresentationFormat>
  <Paragraphs>103</Paragraphs>
  <Slides>13</Slides>
  <Notes>9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9" baseType="lpstr">
      <vt:lpstr>Lato Hairline</vt:lpstr>
      <vt:lpstr>宋体</vt:lpstr>
      <vt:lpstr>Lato Light</vt:lpstr>
      <vt:lpstr>Arial</vt:lpstr>
      <vt:lpstr>Lato</vt:lpstr>
      <vt:lpstr>Eglamour template</vt:lpstr>
      <vt:lpstr> A Music Sharing App</vt:lpstr>
      <vt:lpstr>What is Hot Pot?</vt:lpstr>
      <vt:lpstr>PowerPoint 演示文稿</vt:lpstr>
      <vt:lpstr>Our Schedule</vt:lpstr>
      <vt:lpstr>We aimed for</vt:lpstr>
      <vt:lpstr> </vt:lpstr>
      <vt:lpstr>Problems &amp; Progress</vt:lpstr>
      <vt:lpstr>Problems &amp; Progress</vt:lpstr>
      <vt:lpstr>Our Schedule</vt:lpstr>
      <vt:lpstr>Moving on to Next Week</vt:lpstr>
      <vt:lpstr>PowerPoint 演示文稿</vt:lpstr>
      <vt:lpstr>Summary:  we are Team 26, Our project: Hot Pot is a Music Sharing App, which supports: 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A Music Sharing App</dc:title>
  <dc:creator>thriller6767</dc:creator>
  <cp:lastModifiedBy>Ruili Tang</cp:lastModifiedBy>
  <cp:revision>21</cp:revision>
  <dcterms:modified xsi:type="dcterms:W3CDTF">2018-11-05T04:43:30Z</dcterms:modified>
</cp:coreProperties>
</file>